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media/image6.jpg" ContentType="image/jpeg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media/image23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8" r:id="rId5"/>
    <p:sldMasterId id="2147483689" r:id="rId6"/>
  </p:sldMasterIdLst>
  <p:notesMasterIdLst>
    <p:notesMasterId r:id="rId14"/>
  </p:notesMasterIdLst>
  <p:sldIdLst>
    <p:sldId id="256" r:id="rId7"/>
    <p:sldId id="921" r:id="rId8"/>
    <p:sldId id="926" r:id="rId9"/>
    <p:sldId id="915" r:id="rId10"/>
    <p:sldId id="994" r:id="rId11"/>
    <p:sldId id="831" r:id="rId12"/>
    <p:sldId id="993" r:id="rId13"/>
  </p:sldIdLst>
  <p:sldSz cx="9906000" cy="6858000" type="A4"/>
  <p:notesSz cx="9929813" cy="67992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uart Peak" initials="SP" lastIdx="3" clrIdx="0">
    <p:extLst>
      <p:ext uri="{19B8F6BF-5375-455C-9EA6-DF929625EA0E}">
        <p15:presenceInfo xmlns:p15="http://schemas.microsoft.com/office/powerpoint/2012/main" userId="S::sp@thecambridgecode.com::96b8af3a-341d-4594-97fb-fdb282d040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9F87"/>
    <a:srgbClr val="F8890F"/>
    <a:srgbClr val="E01334"/>
    <a:srgbClr val="F5860E"/>
    <a:srgbClr val="4BAA8B"/>
    <a:srgbClr val="CDDDDF"/>
    <a:srgbClr val="249F88"/>
    <a:srgbClr val="FB5757"/>
    <a:srgbClr val="4747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/>
    <p:restoredTop sz="94624"/>
  </p:normalViewPr>
  <p:slideViewPr>
    <p:cSldViewPr snapToGrid="0">
      <p:cViewPr varScale="1">
        <p:scale>
          <a:sx n="108" d="100"/>
          <a:sy n="108" d="100"/>
        </p:scale>
        <p:origin x="3066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4513" y="0"/>
            <a:ext cx="4303712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8B257E-F596-4A0E-B10F-9C9F2328713D}" type="datetimeFigureOut">
              <a:rPr lang="en-GB" smtClean="0"/>
              <a:t>01/11/2021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08350" y="849313"/>
            <a:ext cx="3314700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3271838"/>
            <a:ext cx="7943850" cy="26781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7950"/>
            <a:ext cx="430371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4513" y="6457950"/>
            <a:ext cx="4303712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69092C-1F9E-468B-A532-5614F5D2F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520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69092C-1F9E-468B-A532-5614F5D2F9C6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201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BAA8B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481059" y="6265164"/>
            <a:ext cx="1232915" cy="4267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32459" y="765060"/>
            <a:ext cx="8641079" cy="350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0"/>
            <a:ext cx="9903835" cy="685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8121395" y="6021323"/>
            <a:ext cx="1784985" cy="836930"/>
          </a:xfrm>
          <a:custGeom>
            <a:avLst/>
            <a:gdLst/>
            <a:ahLst/>
            <a:cxnLst/>
            <a:rect l="l" t="t" r="r" b="b"/>
            <a:pathLst>
              <a:path w="1784984" h="836929">
                <a:moveTo>
                  <a:pt x="0" y="836676"/>
                </a:moveTo>
                <a:lnTo>
                  <a:pt x="1784616" y="836676"/>
                </a:lnTo>
                <a:lnTo>
                  <a:pt x="1784616" y="0"/>
                </a:lnTo>
                <a:lnTo>
                  <a:pt x="0" y="0"/>
                </a:lnTo>
                <a:lnTo>
                  <a:pt x="0" y="8366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8481059" y="6265164"/>
            <a:ext cx="1232915" cy="4267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632459" y="765060"/>
            <a:ext cx="8641079" cy="350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4BAA8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474747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BAA8B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481059" y="6265164"/>
            <a:ext cx="1232915" cy="4267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32459" y="765060"/>
            <a:ext cx="8641079" cy="350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0"/>
            <a:ext cx="9903835" cy="685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8121395" y="6021323"/>
            <a:ext cx="1784985" cy="836930"/>
          </a:xfrm>
          <a:custGeom>
            <a:avLst/>
            <a:gdLst/>
            <a:ahLst/>
            <a:cxnLst/>
            <a:rect l="l" t="t" r="r" b="b"/>
            <a:pathLst>
              <a:path w="1784984" h="836929">
                <a:moveTo>
                  <a:pt x="0" y="836676"/>
                </a:moveTo>
                <a:lnTo>
                  <a:pt x="1784616" y="836676"/>
                </a:lnTo>
                <a:lnTo>
                  <a:pt x="1784616" y="0"/>
                </a:lnTo>
                <a:lnTo>
                  <a:pt x="0" y="0"/>
                </a:lnTo>
                <a:lnTo>
                  <a:pt x="0" y="8366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8481059" y="6265164"/>
            <a:ext cx="1232915" cy="4267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632459" y="765060"/>
            <a:ext cx="8641079" cy="350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4BAA8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530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0159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BAA8B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481059" y="6265164"/>
            <a:ext cx="1232915" cy="4267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32459" y="765060"/>
            <a:ext cx="8641079" cy="350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0"/>
            <a:ext cx="9903835" cy="685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8121395" y="6021323"/>
            <a:ext cx="1784985" cy="836930"/>
          </a:xfrm>
          <a:custGeom>
            <a:avLst/>
            <a:gdLst/>
            <a:ahLst/>
            <a:cxnLst/>
            <a:rect l="l" t="t" r="r" b="b"/>
            <a:pathLst>
              <a:path w="1784984" h="836929">
                <a:moveTo>
                  <a:pt x="0" y="836676"/>
                </a:moveTo>
                <a:lnTo>
                  <a:pt x="1784616" y="836676"/>
                </a:lnTo>
                <a:lnTo>
                  <a:pt x="1784616" y="0"/>
                </a:lnTo>
                <a:lnTo>
                  <a:pt x="0" y="0"/>
                </a:lnTo>
                <a:lnTo>
                  <a:pt x="0" y="8366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8481059" y="6265164"/>
            <a:ext cx="1232915" cy="4267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4BAA8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BAA8B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BAA8B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: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525319" y="1008530"/>
            <a:ext cx="8855364" cy="80682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0"/>
          </p:nvPr>
        </p:nvSpPr>
        <p:spPr>
          <a:xfrm>
            <a:off x="525318" y="1949825"/>
            <a:ext cx="8855364" cy="1277273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25" name="Shape 24"/>
          <p:cNvCxnSpPr/>
          <p:nvPr/>
        </p:nvCxnSpPr>
        <p:spPr>
          <a:xfrm flipV="1">
            <a:off x="375228" y="941295"/>
            <a:ext cx="9005457" cy="15329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29683" y="6387354"/>
            <a:ext cx="1651000" cy="13447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7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PwCFirm"/>
          <p:cNvSpPr txBox="1"/>
          <p:nvPr userDrawn="1"/>
        </p:nvSpPr>
        <p:spPr>
          <a:xfrm>
            <a:off x="525319" y="6387354"/>
            <a:ext cx="2851727" cy="13447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907" noProof="0">
                <a:latin typeface="Arial" pitchFamily="34" charset="0"/>
                <a:cs typeface="Arial" pitchFamily="34" charset="0"/>
              </a:rPr>
              <a:t>PwC  |  November 2013</a:t>
            </a:r>
          </a:p>
        </p:txBody>
      </p:sp>
    </p:spTree>
    <p:extLst>
      <p:ext uri="{BB962C8B-B14F-4D97-AF65-F5344CB8AC3E}">
        <p14:creationId xmlns:p14="http://schemas.microsoft.com/office/powerpoint/2010/main" val="3917838687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87329" y="3527297"/>
            <a:ext cx="6162015" cy="891528"/>
          </a:xfrm>
          <a:prstGeom prst="rect">
            <a:avLst/>
          </a:prstGeom>
        </p:spPr>
        <p:txBody>
          <a:bodyPr lIns="90000" tIns="0" bIns="0" anchor="ctr" anchorCtr="0">
            <a:noAutofit/>
          </a:bodyPr>
          <a:lstStyle>
            <a:lvl1pPr algn="ctr">
              <a:defRPr sz="2275" b="0" i="0" cap="all" baseline="0">
                <a:solidFill>
                  <a:schemeClr val="tx2"/>
                </a:solidFill>
                <a:latin typeface="Calibri Regular"/>
                <a:cs typeface="DIN Offc Medium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87327" y="4535408"/>
            <a:ext cx="6162015" cy="405760"/>
          </a:xfrm>
          <a:prstGeom prst="rect">
            <a:avLst/>
          </a:prstGeom>
        </p:spPr>
        <p:txBody>
          <a:bodyPr lIns="90000">
            <a:noAutofit/>
          </a:bodyPr>
          <a:lstStyle>
            <a:lvl1pPr marL="0" indent="0" algn="ctr">
              <a:buNone/>
              <a:defRPr sz="1463" b="0" i="0" cap="all" baseline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71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42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14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57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28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00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7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50B281-6757-EF45-B505-2B3AE28E93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87327" y="5057751"/>
            <a:ext cx="6162015" cy="504825"/>
          </a:xfrm>
          <a:prstGeom prst="rect">
            <a:avLst/>
          </a:prstGeom>
        </p:spPr>
        <p:txBody>
          <a:bodyPr lIns="90000">
            <a:noAutofit/>
          </a:bodyPr>
          <a:lstStyle>
            <a:lvl1pPr algn="ctr">
              <a:defRPr lang="en-US" sz="1463" cap="all" baseline="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EDIT DATE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099A8D-2AEC-6D4C-86BF-369D62EF17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720" y="1560081"/>
            <a:ext cx="4972769" cy="17249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C4189B9-5673-654E-8AA3-5B249531B7CD}"/>
              </a:ext>
            </a:extLst>
          </p:cNvPr>
          <p:cNvSpPr/>
          <p:nvPr userDrawn="1"/>
        </p:nvSpPr>
        <p:spPr>
          <a:xfrm>
            <a:off x="8319864" y="6165850"/>
            <a:ext cx="1584176" cy="6921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GB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366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6B1DCA5-725C-6D43-A2F7-0156995456DA}"/>
              </a:ext>
            </a:extLst>
          </p:cNvPr>
          <p:cNvGrpSpPr/>
          <p:nvPr userDrawn="1"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C63A074-63A5-7B41-8128-8DEC34A5C3F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13" t="14073"/>
            <a:stretch/>
          </p:blipFill>
          <p:spPr>
            <a:xfrm>
              <a:off x="0" y="-1"/>
              <a:ext cx="9906000" cy="6858001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871BDA6-777B-0D4C-9EE3-25B9AF94EFAF}"/>
                </a:ext>
              </a:extLst>
            </p:cNvPr>
            <p:cNvGrpSpPr/>
            <p:nvPr userDrawn="1"/>
          </p:nvGrpSpPr>
          <p:grpSpPr>
            <a:xfrm>
              <a:off x="8121352" y="6021288"/>
              <a:ext cx="1784648" cy="836712"/>
              <a:chOff x="8121352" y="6021288"/>
              <a:chExt cx="1784648" cy="836712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B9509B8-B200-2E40-AAED-4CA85B0D0EE0}"/>
                  </a:ext>
                </a:extLst>
              </p:cNvPr>
              <p:cNvSpPr/>
              <p:nvPr userDrawn="1"/>
            </p:nvSpPr>
            <p:spPr>
              <a:xfrm>
                <a:off x="8121352" y="6021288"/>
                <a:ext cx="1784648" cy="8367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EA5C484E-7AEF-6543-A4CC-73CBB9F5A39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81392" y="6264418"/>
                <a:ext cx="1232570" cy="427541"/>
              </a:xfrm>
              <a:prstGeom prst="rect">
                <a:avLst/>
              </a:prstGeom>
            </p:spPr>
          </p:pic>
        </p:grp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87329" y="3861048"/>
            <a:ext cx="7314143" cy="891528"/>
          </a:xfrm>
          <a:prstGeom prst="rect">
            <a:avLst/>
          </a:prstGeom>
        </p:spPr>
        <p:txBody>
          <a:bodyPr lIns="90000" tIns="0" bIns="0" anchor="ctr" anchorCtr="0">
            <a:noAutofit/>
          </a:bodyPr>
          <a:lstStyle>
            <a:lvl1pPr algn="r">
              <a:defRPr sz="2275" b="0" i="0" cap="all" baseline="0">
                <a:solidFill>
                  <a:schemeClr val="tx2"/>
                </a:solidFill>
                <a:latin typeface="Calibri Regular"/>
                <a:cs typeface="DIN Offc Medium" pitchFamily="34" charset="0"/>
              </a:defRPr>
            </a:lvl1pPr>
          </a:lstStyle>
          <a:p>
            <a:r>
              <a:rPr lang="en-US"/>
              <a:t>SECTION DIVIDER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779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n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5928" y="1916832"/>
            <a:ext cx="7314143" cy="891528"/>
          </a:xfrm>
          <a:prstGeom prst="rect">
            <a:avLst/>
          </a:prstGeom>
        </p:spPr>
        <p:txBody>
          <a:bodyPr lIns="90000" tIns="0" bIns="0" anchor="ctr" anchorCtr="0">
            <a:noAutofit/>
          </a:bodyPr>
          <a:lstStyle>
            <a:lvl1pPr algn="ctr">
              <a:defRPr sz="2275" b="0" i="0" cap="all" baseline="0">
                <a:solidFill>
                  <a:schemeClr val="accent5"/>
                </a:solidFill>
                <a:latin typeface="Calibri Regular"/>
                <a:cs typeface="DIN Offc Medium" pitchFamily="34" charset="0"/>
              </a:defRPr>
            </a:lvl1pPr>
          </a:lstStyle>
          <a:p>
            <a:r>
              <a:rPr lang="en-US"/>
              <a:t>Section NOTES - INTERNAL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CAA2EB-A0D7-DE4D-822A-5D9BA7C1D6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95400" y="3068638"/>
            <a:ext cx="7315200" cy="3024187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10-Point Star 2">
            <a:extLst>
              <a:ext uri="{FF2B5EF4-FFF2-40B4-BE49-F238E27FC236}">
                <a16:creationId xmlns:a16="http://schemas.microsoft.com/office/drawing/2014/main" id="{C6DF121D-A197-7D4D-BAF2-9EC67CB0070B}"/>
              </a:ext>
            </a:extLst>
          </p:cNvPr>
          <p:cNvSpPr/>
          <p:nvPr userDrawn="1"/>
        </p:nvSpPr>
        <p:spPr>
          <a:xfrm>
            <a:off x="6681192" y="116632"/>
            <a:ext cx="3024336" cy="1368152"/>
          </a:xfrm>
          <a:prstGeom prst="star10">
            <a:avLst/>
          </a:prstGeom>
          <a:solidFill>
            <a:schemeClr val="accent5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>
                <a:solidFill>
                  <a:schemeClr val="bg2"/>
                </a:solidFill>
              </a:rPr>
              <a:t>Remove from deck 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4253017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6CBE6C2-75E7-E84E-A58E-DEFDF705A0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826" y="1700213"/>
            <a:ext cx="8642350" cy="44656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0CC12D2F-F256-1249-9B8E-244845748A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E3C1BB7D-1903-D94C-8073-CB63C6DDD6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825" y="836712"/>
            <a:ext cx="8642349" cy="5760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>
              <a:defRPr lang="en-US" sz="1600" b="0" i="0" dirty="0" smtClean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5pPr>
              <a:defRPr lang="en-GB" dirty="0"/>
            </a:lvl5pPr>
          </a:lstStyle>
          <a:p>
            <a:pPr lvl="0"/>
            <a:r>
              <a:rPr lang="en-US"/>
              <a:t>Sub Heading</a:t>
            </a:r>
          </a:p>
        </p:txBody>
      </p:sp>
      <p:sp>
        <p:nvSpPr>
          <p:cNvPr id="7" name="Slide Number Placeholder 14">
            <a:extLst>
              <a:ext uri="{FF2B5EF4-FFF2-40B4-BE49-F238E27FC236}">
                <a16:creationId xmlns:a16="http://schemas.microsoft.com/office/drawing/2014/main" id="{CAFB6550-3DA1-4B2D-9469-CAA65D57884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 anchor="b"/>
          <a:lstStyle>
            <a:lvl1pPr>
              <a:defRPr lang="en-GB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7A5FA99-D393-0746-8F9C-FB74097755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019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content_no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6CBE6C2-75E7-E84E-A58E-DEFDF705A0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826" y="1700213"/>
            <a:ext cx="8642350" cy="44656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0CC12D2F-F256-1249-9B8E-244845748A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6" name="Slide Number Placeholder 14">
            <a:extLst>
              <a:ext uri="{FF2B5EF4-FFF2-40B4-BE49-F238E27FC236}">
                <a16:creationId xmlns:a16="http://schemas.microsoft.com/office/drawing/2014/main" id="{8E704984-0A62-4585-B505-63BFCA1CC50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 anchor="b"/>
          <a:lstStyle>
            <a:lvl1pPr>
              <a:defRPr lang="en-GB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7A5FA99-D393-0746-8F9C-FB74097755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601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7BEBA72-F74C-034B-8269-14718FEB0ADA}"/>
              </a:ext>
            </a:extLst>
          </p:cNvPr>
          <p:cNvGrpSpPr/>
          <p:nvPr userDrawn="1"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D7BB31D-9FE3-0343-89A0-22BA546875E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13" t="14073"/>
            <a:stretch/>
          </p:blipFill>
          <p:spPr>
            <a:xfrm>
              <a:off x="0" y="-1"/>
              <a:ext cx="9906000" cy="6858001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D0F2289-2A70-0845-8998-82E08A2E3C64}"/>
                </a:ext>
              </a:extLst>
            </p:cNvPr>
            <p:cNvGrpSpPr/>
            <p:nvPr userDrawn="1"/>
          </p:nvGrpSpPr>
          <p:grpSpPr>
            <a:xfrm>
              <a:off x="8121352" y="6021288"/>
              <a:ext cx="1784648" cy="836712"/>
              <a:chOff x="8121352" y="6021288"/>
              <a:chExt cx="1784648" cy="836712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C735BA6-05E5-DF40-BF2B-22BBB51F6D03}"/>
                  </a:ext>
                </a:extLst>
              </p:cNvPr>
              <p:cNvSpPr/>
              <p:nvPr userDrawn="1"/>
            </p:nvSpPr>
            <p:spPr>
              <a:xfrm>
                <a:off x="8121352" y="6021288"/>
                <a:ext cx="1784648" cy="8367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</a:endParaRPr>
              </a:p>
            </p:txBody>
          </p: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A2702AA-5B58-3B42-AC3E-0BE382982DC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81392" y="6264418"/>
                <a:ext cx="1232570" cy="427541"/>
              </a:xfrm>
              <a:prstGeom prst="rect">
                <a:avLst/>
              </a:prstGeom>
            </p:spPr>
          </p:pic>
        </p:grp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6CBE6C2-75E7-E84E-A58E-DEFDF705A0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28864" y="1556791"/>
            <a:ext cx="4752528" cy="4609059"/>
          </a:xfrm>
          <a:prstGeom prst="rect">
            <a:avLst/>
          </a:prstGeom>
        </p:spPr>
        <p:txBody>
          <a:bodyPr/>
          <a:lstStyle>
            <a:lvl1pPr marL="365125" indent="-355600">
              <a:spcBef>
                <a:spcPts val="2400"/>
              </a:spcBef>
              <a:spcAft>
                <a:spcPts val="1200"/>
              </a:spcAft>
              <a:buFont typeface="Lucida Grande" panose="020B0600040502020204" pitchFamily="34" charset="0"/>
              <a:buChar char="►"/>
              <a:tabLst/>
              <a:defRPr sz="1600" cap="all" spc="100" baseline="0">
                <a:solidFill>
                  <a:schemeClr val="tx2"/>
                </a:solidFill>
                <a:latin typeface="+mj-lt"/>
              </a:defRPr>
            </a:lvl1pPr>
            <a:lvl2pPr marL="365125" indent="0">
              <a:tabLst/>
              <a:defRPr cap="all" spc="100" baseline="0">
                <a:solidFill>
                  <a:schemeClr val="tx1">
                    <a:lumMod val="60000"/>
                    <a:lumOff val="40000"/>
                  </a:schemeClr>
                </a:solidFill>
                <a:latin typeface="+mj-lt"/>
              </a:defRPr>
            </a:lvl2pPr>
            <a:lvl3pPr marL="538163" indent="-152400">
              <a:tabLst/>
              <a:defRPr cap="all" spc="100" baseline="0">
                <a:solidFill>
                  <a:schemeClr val="tx1">
                    <a:lumMod val="60000"/>
                    <a:lumOff val="40000"/>
                  </a:schemeClr>
                </a:solidFill>
                <a:latin typeface="+mj-lt"/>
              </a:defRPr>
            </a:lvl3pPr>
            <a:lvl4pPr marL="365125" indent="0">
              <a:tabLst/>
              <a:defRPr cap="all" spc="100" baseline="0">
                <a:solidFill>
                  <a:schemeClr val="tx1">
                    <a:lumMod val="60000"/>
                    <a:lumOff val="40000"/>
                  </a:schemeClr>
                </a:solidFill>
                <a:latin typeface="+mj-lt"/>
              </a:defRPr>
            </a:lvl4pPr>
            <a:lvl5pPr marL="365125" indent="0">
              <a:tabLst/>
              <a:defRPr cap="all" spc="100" baseline="0">
                <a:solidFill>
                  <a:schemeClr val="tx1">
                    <a:lumMod val="60000"/>
                    <a:lumOff val="4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0CC12D2F-F256-1249-9B8E-244845748A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3473450" indent="0" algn="l">
              <a:tabLst/>
              <a:defRPr/>
            </a:lvl1pPr>
          </a:lstStyle>
          <a:p>
            <a:r>
              <a:rPr lang="en-US"/>
              <a:t>Contents</a:t>
            </a:r>
            <a:endParaRPr lang="en-GB"/>
          </a:p>
        </p:txBody>
      </p:sp>
      <p:sp>
        <p:nvSpPr>
          <p:cNvPr id="11" name="Slide Number Placeholder 14">
            <a:extLst>
              <a:ext uri="{FF2B5EF4-FFF2-40B4-BE49-F238E27FC236}">
                <a16:creationId xmlns:a16="http://schemas.microsoft.com/office/drawing/2014/main" id="{BFBBBA08-0E0A-4FB8-81D6-A479E35CA0F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 anchor="b"/>
          <a:lstStyle>
            <a:lvl1pPr>
              <a:defRPr lang="en-GB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7A5FA99-D393-0746-8F9C-FB74097755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513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31825" y="836712"/>
            <a:ext cx="8642349" cy="5760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>
              <a:defRPr lang="en-US" sz="1600" b="0" i="0" dirty="0" smtClean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5pPr>
              <a:defRPr lang="en-GB" dirty="0"/>
            </a:lvl5pPr>
          </a:lstStyle>
          <a:p>
            <a:pPr lvl="0"/>
            <a:r>
              <a:rPr lang="en-US"/>
              <a:t>Sub Heading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7642E50-C356-8E46-B8CF-910B5841C8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F74A094D-1FC1-DB43-9775-5B10304D18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168900" y="1693863"/>
            <a:ext cx="4105275" cy="44719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552DA94-ECB9-164F-9662-68FC0FECDDE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31825" y="1700213"/>
            <a:ext cx="4105275" cy="44656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Slide Number Placeholder 14">
            <a:extLst>
              <a:ext uri="{FF2B5EF4-FFF2-40B4-BE49-F238E27FC236}">
                <a16:creationId xmlns:a16="http://schemas.microsoft.com/office/drawing/2014/main" id="{99C23BF1-2064-4B0B-89D8-4904AB1D380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 anchor="b"/>
          <a:lstStyle>
            <a:lvl1pPr>
              <a:defRPr lang="en-GB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7A5FA99-D393-0746-8F9C-FB74097755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108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31825" y="836712"/>
            <a:ext cx="8642349" cy="36004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>
              <a:defRPr lang="en-US" sz="1600" b="0" i="0" dirty="0" smtClean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5pPr>
              <a:defRPr lang="en-GB" dirty="0"/>
            </a:lvl5pPr>
          </a:lstStyle>
          <a:p>
            <a:pPr lvl="0"/>
            <a:r>
              <a:rPr lang="en-US"/>
              <a:t>Sub Heading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7642E50-C356-8E46-B8CF-910B5841C8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F2EB20E-093E-A445-8B8D-C57A5D5A02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8545" y="1464027"/>
            <a:ext cx="421791" cy="403585"/>
          </a:xfrm>
          <a:prstGeom prst="rect">
            <a:avLst/>
          </a:prstGeom>
          <a:ln w="12700">
            <a:noFill/>
          </a:ln>
          <a:effectLst/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782A42F-3725-8748-B6EF-B6FCA0C498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8544" y="3944997"/>
            <a:ext cx="421791" cy="403585"/>
          </a:xfrm>
          <a:prstGeom prst="rect">
            <a:avLst/>
          </a:prstGeom>
          <a:ln w="12700">
            <a:noFill/>
          </a:ln>
          <a:effectLst/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C142E23-11D7-2C47-9CBC-6555B83614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99762" y="1464027"/>
            <a:ext cx="421791" cy="403585"/>
          </a:xfrm>
          <a:prstGeom prst="rect">
            <a:avLst/>
          </a:prstGeom>
          <a:ln w="12700">
            <a:noFill/>
          </a:ln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44E9366-EABE-8E47-AF7B-013B21D6D3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99761" y="3944997"/>
            <a:ext cx="421791" cy="403585"/>
          </a:xfrm>
          <a:prstGeom prst="rect">
            <a:avLst/>
          </a:prstGeom>
          <a:ln w="12700">
            <a:noFill/>
          </a:ln>
          <a:effectLst/>
        </p:spPr>
      </p:pic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D9B6A041-3CA8-094E-888F-F26852EA41FC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31824" y="1882728"/>
            <a:ext cx="3960000" cy="1880645"/>
          </a:xfrm>
        </p:spPr>
        <p:txBody>
          <a:bodyPr/>
          <a:lstStyle>
            <a:lvl1pPr marL="496888" indent="0">
              <a:spcBef>
                <a:spcPts val="0"/>
              </a:spcBef>
              <a:spcAft>
                <a:spcPts val="1200"/>
              </a:spcAft>
              <a:tabLst/>
              <a:def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spcBef>
                <a:spcPts val="600"/>
              </a:spcBef>
              <a:spcAft>
                <a:spcPts val="0"/>
              </a:spcAft>
              <a:defRPr lang="en-US" sz="1000" b="1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spcBef>
                <a:spcPts val="600"/>
              </a:spcBef>
              <a:spcAft>
                <a:spcPts val="0"/>
              </a:spcAft>
              <a:defRPr lang="en-US" sz="1000" b="0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spcBef>
                <a:spcPts val="600"/>
              </a:spcBef>
              <a:spcAft>
                <a:spcPts val="0"/>
              </a:spcAft>
              <a:defRPr lang="en-US" sz="100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spcBef>
                <a:spcPts val="600"/>
              </a:spcBef>
              <a:spcAft>
                <a:spcPts val="0"/>
              </a:spcAft>
              <a:defRPr lang="en-GB" sz="1000" kern="12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marL="9525" marR="0" lvl="2" indent="0" algn="l" defTabSz="7429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Helvetica" pitchFamily="2" charset="0"/>
              <a:buNone/>
              <a:tabLst/>
            </a:pPr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8B9AC7F1-0FB1-4545-A7BB-897A86723C43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31825" y="4348582"/>
            <a:ext cx="3959999" cy="1880645"/>
          </a:xfrm>
        </p:spPr>
        <p:txBody>
          <a:bodyPr vert="horz" lIns="91440" tIns="45720" rIns="91440" bIns="45720" rtlCol="0">
            <a:normAutofit/>
          </a:bodyPr>
          <a:lstStyle>
            <a:lvl2pPr>
              <a:defRPr lang="en-US" sz="1000" b="1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lang="en-US" sz="10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lang="en-US" sz="10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lang="en-GB" sz="10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marL="9525" lvl="2" indent="0">
              <a:spcBef>
                <a:spcPts val="600"/>
              </a:spcBef>
              <a:buNone/>
            </a:pPr>
            <a:r>
              <a:rPr lang="en-US"/>
              <a:t>Third level</a:t>
            </a:r>
          </a:p>
          <a:p>
            <a:pPr lvl="3">
              <a:spcBef>
                <a:spcPts val="600"/>
              </a:spcBef>
            </a:pPr>
            <a:r>
              <a:rPr lang="en-US"/>
              <a:t>Fourth level</a:t>
            </a:r>
          </a:p>
          <a:p>
            <a:pPr lvl="4">
              <a:spcBef>
                <a:spcPts val="600"/>
              </a:spcBef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33091AD7-9437-074C-822F-B1F74F54547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39837" y="1451927"/>
            <a:ext cx="3551987" cy="419100"/>
          </a:xfrm>
        </p:spPr>
        <p:txBody>
          <a:bodyPr anchor="ctr">
            <a:normAutofit/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55436007-E434-D047-8D68-0C0AB151175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039837" y="3921762"/>
            <a:ext cx="3551987" cy="419100"/>
          </a:xfrm>
        </p:spPr>
        <p:txBody>
          <a:bodyPr anchor="ctr">
            <a:normAutofit/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Content Placeholder 4">
            <a:extLst>
              <a:ext uri="{FF2B5EF4-FFF2-40B4-BE49-F238E27FC236}">
                <a16:creationId xmlns:a16="http://schemas.microsoft.com/office/drawing/2014/main" id="{4C0AC204-445F-434E-9AAE-2292D4CE5489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5313539" y="1882728"/>
            <a:ext cx="3960635" cy="1880645"/>
          </a:xfrm>
        </p:spPr>
        <p:txBody>
          <a:bodyPr/>
          <a:lstStyle>
            <a:lvl1pPr marL="496888" indent="0">
              <a:spcBef>
                <a:spcPts val="0"/>
              </a:spcBef>
              <a:spcAft>
                <a:spcPts val="1200"/>
              </a:spcAft>
              <a:tabLst/>
              <a:def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spcBef>
                <a:spcPts val="600"/>
              </a:spcBef>
              <a:spcAft>
                <a:spcPts val="0"/>
              </a:spcAft>
              <a:defRPr lang="en-US" sz="1000" b="1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spcBef>
                <a:spcPts val="600"/>
              </a:spcBef>
              <a:spcAft>
                <a:spcPts val="0"/>
              </a:spcAft>
              <a:defRPr lang="en-US" sz="1000" b="0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spcBef>
                <a:spcPts val="600"/>
              </a:spcBef>
              <a:spcAft>
                <a:spcPts val="0"/>
              </a:spcAft>
              <a:defRPr lang="en-US" sz="100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spcBef>
                <a:spcPts val="600"/>
              </a:spcBef>
              <a:spcAft>
                <a:spcPts val="0"/>
              </a:spcAft>
              <a:defRPr lang="en-GB" sz="1000" kern="12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marL="9525" marR="0" lvl="2" indent="0" algn="l" defTabSz="7429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Helvetica" pitchFamily="2" charset="0"/>
              <a:buNone/>
              <a:tabLst/>
            </a:pPr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1" name="Content Placeholder 4">
            <a:extLst>
              <a:ext uri="{FF2B5EF4-FFF2-40B4-BE49-F238E27FC236}">
                <a16:creationId xmlns:a16="http://schemas.microsoft.com/office/drawing/2014/main" id="{2146D4A3-5AE9-D84C-9467-0319C6F96267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5313541" y="4348582"/>
            <a:ext cx="3960634" cy="1880645"/>
          </a:xfrm>
        </p:spPr>
        <p:txBody>
          <a:bodyPr vert="horz" lIns="91440" tIns="45720" rIns="91440" bIns="45720" rtlCol="0">
            <a:normAutofit/>
          </a:bodyPr>
          <a:lstStyle>
            <a:lvl2pPr>
              <a:defRPr lang="en-US" sz="1000" b="1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lang="en-US" sz="10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lang="en-US" sz="10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lang="en-GB" sz="10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marL="9525" lvl="2" indent="0">
              <a:spcBef>
                <a:spcPts val="600"/>
              </a:spcBef>
              <a:buNone/>
            </a:pPr>
            <a:r>
              <a:rPr lang="en-US"/>
              <a:t>Third level</a:t>
            </a:r>
          </a:p>
          <a:p>
            <a:pPr lvl="3">
              <a:spcBef>
                <a:spcPts val="600"/>
              </a:spcBef>
            </a:pPr>
            <a:r>
              <a:rPr lang="en-US"/>
              <a:t>Fourth level</a:t>
            </a:r>
          </a:p>
          <a:p>
            <a:pPr lvl="4">
              <a:spcBef>
                <a:spcPts val="600"/>
              </a:spcBef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00117E82-382C-204B-B0C3-3324BA09CF9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721552" y="1451927"/>
            <a:ext cx="3552622" cy="419100"/>
          </a:xfrm>
        </p:spPr>
        <p:txBody>
          <a:bodyPr anchor="ctr">
            <a:normAutofit/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F204A71-B65D-DD40-96FC-E48EB18369E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721552" y="3921762"/>
            <a:ext cx="3552622" cy="419100"/>
          </a:xfrm>
        </p:spPr>
        <p:txBody>
          <a:bodyPr anchor="ctr">
            <a:normAutofit/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Slide Number Placeholder 14">
            <a:extLst>
              <a:ext uri="{FF2B5EF4-FFF2-40B4-BE49-F238E27FC236}">
                <a16:creationId xmlns:a16="http://schemas.microsoft.com/office/drawing/2014/main" id="{E39B3BEB-FB81-4880-9371-A968CF67972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 anchor="b"/>
          <a:lstStyle>
            <a:lvl1pPr>
              <a:defRPr lang="en-GB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7A5FA99-D393-0746-8F9C-FB74097755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721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4">
            <a:extLst>
              <a:ext uri="{FF2B5EF4-FFF2-40B4-BE49-F238E27FC236}">
                <a16:creationId xmlns:a16="http://schemas.microsoft.com/office/drawing/2014/main" id="{C391A7C3-E53D-1341-93F2-3448E6EAA0A7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31825" y="1882728"/>
            <a:ext cx="2520974" cy="1880645"/>
          </a:xfrm>
        </p:spPr>
        <p:txBody>
          <a:bodyPr/>
          <a:lstStyle>
            <a:lvl1pPr marL="496888" indent="0">
              <a:spcBef>
                <a:spcPts val="0"/>
              </a:spcBef>
              <a:spcAft>
                <a:spcPts val="1200"/>
              </a:spcAft>
              <a:tabLst/>
              <a:def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spcBef>
                <a:spcPts val="600"/>
              </a:spcBef>
              <a:spcAft>
                <a:spcPts val="0"/>
              </a:spcAft>
              <a:defRPr lang="en-US" sz="1000" b="1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spcBef>
                <a:spcPts val="600"/>
              </a:spcBef>
              <a:spcAft>
                <a:spcPts val="0"/>
              </a:spcAft>
              <a:defRPr lang="en-US" sz="1000" b="0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spcBef>
                <a:spcPts val="600"/>
              </a:spcBef>
              <a:spcAft>
                <a:spcPts val="0"/>
              </a:spcAft>
              <a:defRPr lang="en-US" sz="100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spcBef>
                <a:spcPts val="600"/>
              </a:spcBef>
              <a:spcAft>
                <a:spcPts val="0"/>
              </a:spcAft>
              <a:defRPr lang="en-GB" sz="1000" kern="12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marL="9525" marR="0" lvl="2" indent="0" algn="l" defTabSz="7429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Helvetica" pitchFamily="2" charset="0"/>
              <a:buNone/>
              <a:tabLst/>
            </a:pPr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31825" y="836712"/>
            <a:ext cx="8642349" cy="50421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>
              <a:defRPr lang="en-US" sz="1600" b="0" i="0" dirty="0" smtClean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5pPr>
              <a:defRPr lang="en-GB" dirty="0"/>
            </a:lvl5pPr>
          </a:lstStyle>
          <a:p>
            <a:pPr lvl="0"/>
            <a:r>
              <a:rPr lang="en-US"/>
              <a:t>Sub Heading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7642E50-C356-8E46-B8CF-910B5841C8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D66C43-DE91-4443-A8C1-1572C79B5A9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88494" y="1882728"/>
            <a:ext cx="2523600" cy="1880645"/>
          </a:xfrm>
        </p:spPr>
        <p:txBody>
          <a:bodyPr/>
          <a:lstStyle>
            <a:lvl1pPr marL="496888" indent="0">
              <a:spcBef>
                <a:spcPts val="0"/>
              </a:spcBef>
              <a:spcAft>
                <a:spcPts val="1200"/>
              </a:spcAft>
              <a:tabLst/>
              <a:def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spcBef>
                <a:spcPts val="600"/>
              </a:spcBef>
              <a:spcAft>
                <a:spcPts val="0"/>
              </a:spcAft>
              <a:defRPr lang="en-US" sz="1000" b="1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spcBef>
                <a:spcPts val="600"/>
              </a:spcBef>
              <a:spcAft>
                <a:spcPts val="0"/>
              </a:spcAft>
              <a:defRPr lang="en-US" sz="1000" b="0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spcBef>
                <a:spcPts val="600"/>
              </a:spcBef>
              <a:spcAft>
                <a:spcPts val="0"/>
              </a:spcAft>
              <a:defRPr lang="en-US" sz="100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spcBef>
                <a:spcPts val="600"/>
              </a:spcBef>
              <a:spcAft>
                <a:spcPts val="0"/>
              </a:spcAft>
              <a:defRPr lang="en-GB" sz="1000" kern="12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marL="9525" marR="0" lvl="2" indent="0" algn="l" defTabSz="7429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Helvetica" pitchFamily="2" charset="0"/>
              <a:buNone/>
              <a:tabLst/>
            </a:pPr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192CC99-83A6-5046-A2C8-61B87C6567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85790" y="1464027"/>
            <a:ext cx="421791" cy="403585"/>
          </a:xfrm>
          <a:prstGeom prst="rect">
            <a:avLst/>
          </a:prstGeom>
          <a:ln w="12700">
            <a:noFill/>
          </a:ln>
          <a:effectLst/>
        </p:spPr>
      </p:pic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700DDE00-2BCE-D64F-8811-CC11520CCE9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750493" y="1882729"/>
            <a:ext cx="2520975" cy="1880645"/>
          </a:xfrm>
        </p:spPr>
        <p:txBody>
          <a:bodyPr/>
          <a:lstStyle>
            <a:lvl1pPr marL="496888" indent="0">
              <a:spcBef>
                <a:spcPts val="0"/>
              </a:spcBef>
              <a:spcAft>
                <a:spcPts val="1200"/>
              </a:spcAft>
              <a:tabLst/>
              <a:def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spcBef>
                <a:spcPts val="600"/>
              </a:spcBef>
              <a:spcAft>
                <a:spcPts val="0"/>
              </a:spcAft>
              <a:defRPr lang="en-US" sz="1000" b="1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spcBef>
                <a:spcPts val="600"/>
              </a:spcBef>
              <a:spcAft>
                <a:spcPts val="0"/>
              </a:spcAft>
              <a:defRPr lang="en-US" sz="1000" b="0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spcBef>
                <a:spcPts val="600"/>
              </a:spcBef>
              <a:spcAft>
                <a:spcPts val="0"/>
              </a:spcAft>
              <a:defRPr lang="en-US" sz="100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spcBef>
                <a:spcPts val="600"/>
              </a:spcBef>
              <a:spcAft>
                <a:spcPts val="0"/>
              </a:spcAft>
              <a:defRPr lang="en-GB" sz="1000" kern="12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9525" marR="0" lvl="1" indent="0" algn="l" defTabSz="74295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lang="en-US"/>
              <a:t>Second level</a:t>
            </a:r>
          </a:p>
          <a:p>
            <a:pPr marL="9525" marR="0" lvl="2" indent="0" algn="l" defTabSz="7429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Helvetica" pitchFamily="2" charset="0"/>
              <a:buNone/>
              <a:tabLst/>
            </a:pPr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BFE9268-0479-144E-B995-ABEA06BCD3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50493" y="1464029"/>
            <a:ext cx="421791" cy="403585"/>
          </a:xfrm>
          <a:prstGeom prst="rect">
            <a:avLst/>
          </a:prstGeom>
          <a:ln w="12700">
            <a:noFill/>
          </a:ln>
          <a:effectLst/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F2EB20E-093E-A445-8B8D-C57A5D5A02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8545" y="1464027"/>
            <a:ext cx="421791" cy="403585"/>
          </a:xfrm>
          <a:prstGeom prst="rect">
            <a:avLst/>
          </a:prstGeom>
          <a:ln w="12700">
            <a:noFill/>
          </a:ln>
          <a:effectLst/>
        </p:spPr>
      </p:pic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FF40A562-0CF4-C740-B6AB-7F1F2C6F24E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688494" y="4348581"/>
            <a:ext cx="2523600" cy="1880645"/>
          </a:xfrm>
        </p:spPr>
        <p:txBody>
          <a:bodyPr/>
          <a:lstStyle>
            <a:lvl1pPr marL="496888" indent="0">
              <a:spcBef>
                <a:spcPts val="0"/>
              </a:spcBef>
              <a:spcAft>
                <a:spcPts val="1200"/>
              </a:spcAft>
              <a:tabLst/>
              <a:def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spcBef>
                <a:spcPts val="600"/>
              </a:spcBef>
              <a:spcAft>
                <a:spcPts val="0"/>
              </a:spcAft>
              <a:defRPr lang="en-US" sz="1000" b="1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9525" indent="0">
              <a:spcBef>
                <a:spcPts val="600"/>
              </a:spcBef>
              <a:spcAft>
                <a:spcPts val="0"/>
              </a:spcAft>
              <a:buNone/>
              <a:defRPr lang="en-US" sz="100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spcBef>
                <a:spcPts val="600"/>
              </a:spcBef>
              <a:spcAft>
                <a:spcPts val="0"/>
              </a:spcAft>
              <a:defRPr lang="en-US" sz="100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spcBef>
                <a:spcPts val="600"/>
              </a:spcBef>
              <a:spcAft>
                <a:spcPts val="0"/>
              </a:spcAft>
              <a:defRPr lang="en-GB" sz="1000" kern="12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9525" marR="0" lvl="1" indent="0" algn="l" defTabSz="74295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DC8B997-E599-B34F-9BDB-CC8E027882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85791" y="3944997"/>
            <a:ext cx="421791" cy="403585"/>
          </a:xfrm>
          <a:prstGeom prst="rect">
            <a:avLst/>
          </a:prstGeom>
          <a:ln w="12700">
            <a:noFill/>
          </a:ln>
          <a:effectLst/>
        </p:spPr>
      </p:pic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B7D0DF35-961D-9440-AF59-5D68923A0740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750493" y="4348582"/>
            <a:ext cx="2520975" cy="1880645"/>
          </a:xfrm>
        </p:spPr>
        <p:txBody>
          <a:bodyPr/>
          <a:lstStyle>
            <a:lvl1pPr marL="496888" indent="0">
              <a:spcBef>
                <a:spcPts val="0"/>
              </a:spcBef>
              <a:spcAft>
                <a:spcPts val="1200"/>
              </a:spcAft>
              <a:tabLst/>
              <a:def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spcBef>
                <a:spcPts val="600"/>
              </a:spcBef>
              <a:spcAft>
                <a:spcPts val="0"/>
              </a:spcAft>
              <a:defRPr lang="en-US" sz="1000" b="1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spcBef>
                <a:spcPts val="600"/>
              </a:spcBef>
              <a:spcAft>
                <a:spcPts val="0"/>
              </a:spcAft>
              <a:defRPr lang="en-US" sz="1000" b="0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spcBef>
                <a:spcPts val="600"/>
              </a:spcBef>
              <a:spcAft>
                <a:spcPts val="0"/>
              </a:spcAft>
              <a:defRPr lang="en-US" sz="100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spcBef>
                <a:spcPts val="600"/>
              </a:spcBef>
              <a:spcAft>
                <a:spcPts val="0"/>
              </a:spcAft>
              <a:defRPr lang="en-GB" sz="1000" kern="12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9525" marR="0" lvl="1" indent="0" algn="l" defTabSz="74295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lang="en-US"/>
              <a:t>Second level</a:t>
            </a:r>
          </a:p>
          <a:p>
            <a:pPr marL="9525" marR="0" lvl="2" indent="0" algn="l" defTabSz="7429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Helvetica" pitchFamily="2" charset="0"/>
              <a:buNone/>
              <a:tabLst/>
            </a:pPr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B5D9724-6059-9942-85F7-4A803C30F9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50493" y="3944999"/>
            <a:ext cx="421791" cy="403585"/>
          </a:xfrm>
          <a:prstGeom prst="rect">
            <a:avLst/>
          </a:prstGeom>
          <a:ln w="12700">
            <a:noFill/>
          </a:ln>
          <a:effectLst/>
        </p:spPr>
      </p:pic>
      <p:sp>
        <p:nvSpPr>
          <p:cNvPr id="28" name="Content Placeholder 4">
            <a:extLst>
              <a:ext uri="{FF2B5EF4-FFF2-40B4-BE49-F238E27FC236}">
                <a16:creationId xmlns:a16="http://schemas.microsoft.com/office/drawing/2014/main" id="{E0062872-6D9E-174E-B3CA-2FFB28269BB0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31825" y="4348582"/>
            <a:ext cx="2520975" cy="1880645"/>
          </a:xfrm>
        </p:spPr>
        <p:txBody>
          <a:bodyPr vert="horz" lIns="91440" tIns="45720" rIns="91440" bIns="45720" rtlCol="0">
            <a:normAutofit/>
          </a:bodyPr>
          <a:lstStyle>
            <a:lvl2pPr>
              <a:defRPr lang="en-US" sz="1000" b="1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lang="en-US" sz="10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lang="en-US" sz="10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lang="en-GB" sz="10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marL="9525" lvl="2" indent="0">
              <a:spcBef>
                <a:spcPts val="600"/>
              </a:spcBef>
              <a:buNone/>
            </a:pPr>
            <a:r>
              <a:rPr lang="en-US"/>
              <a:t>Third level</a:t>
            </a:r>
          </a:p>
          <a:p>
            <a:pPr lvl="3">
              <a:spcBef>
                <a:spcPts val="600"/>
              </a:spcBef>
            </a:pPr>
            <a:r>
              <a:rPr lang="en-US"/>
              <a:t>Fourth level</a:t>
            </a:r>
          </a:p>
          <a:p>
            <a:pPr lvl="4">
              <a:spcBef>
                <a:spcPts val="600"/>
              </a:spcBef>
            </a:pPr>
            <a:r>
              <a:rPr lang="en-US"/>
              <a:t>Fifth level</a:t>
            </a:r>
            <a:endParaRPr lang="en-GB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782A42F-3725-8748-B6EF-B6FCA0C498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8544" y="3944997"/>
            <a:ext cx="421791" cy="40358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7BAC5-7925-4F42-8CF6-A8ECC0B325B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107581" y="1448512"/>
            <a:ext cx="2112962" cy="419100"/>
          </a:xfrm>
        </p:spPr>
        <p:txBody>
          <a:bodyPr anchor="ctr">
            <a:normAutofit/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A87C1C4-C5E8-8646-801A-7036D411572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39837" y="1451927"/>
            <a:ext cx="2112962" cy="419100"/>
          </a:xfrm>
        </p:spPr>
        <p:txBody>
          <a:bodyPr anchor="ctr">
            <a:normAutofit/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D0AEDB4-7F61-604D-94E2-47BB806DDD3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172284" y="1451929"/>
            <a:ext cx="2112962" cy="419100"/>
          </a:xfrm>
        </p:spPr>
        <p:txBody>
          <a:bodyPr anchor="ctr">
            <a:normAutofit/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EC5CAF77-CC67-1343-9C7C-5E5A225F7D1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107581" y="3918347"/>
            <a:ext cx="2112962" cy="419100"/>
          </a:xfrm>
        </p:spPr>
        <p:txBody>
          <a:bodyPr anchor="ctr">
            <a:normAutofit/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34887EE9-E22C-5247-82FD-AD81ABA22A5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039837" y="3921762"/>
            <a:ext cx="2112962" cy="419100"/>
          </a:xfrm>
        </p:spPr>
        <p:txBody>
          <a:bodyPr anchor="ctr">
            <a:normAutofit/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7C271EA1-8AF6-2D4D-86BF-044F0B8CA7E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172284" y="3921764"/>
            <a:ext cx="2112962" cy="419100"/>
          </a:xfrm>
        </p:spPr>
        <p:txBody>
          <a:bodyPr anchor="ctr">
            <a:normAutofit/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4" name="Slide Number Placeholder 14">
            <a:extLst>
              <a:ext uri="{FF2B5EF4-FFF2-40B4-BE49-F238E27FC236}">
                <a16:creationId xmlns:a16="http://schemas.microsoft.com/office/drawing/2014/main" id="{8180E0C9-6E5D-46FA-94A2-C409FCBA4AD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 anchor="b"/>
          <a:lstStyle>
            <a:lvl1pPr>
              <a:defRPr lang="en-GB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7A5FA99-D393-0746-8F9C-FB74097755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988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et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31825" y="836712"/>
            <a:ext cx="8642349" cy="50421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>
              <a:defRPr lang="en-US" sz="1600" b="0" i="0" dirty="0" smtClean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5pPr>
              <a:defRPr lang="en-GB" dirty="0"/>
            </a:lvl5pPr>
          </a:lstStyle>
          <a:p>
            <a:pPr lvl="0"/>
            <a:r>
              <a:rPr lang="en-US"/>
              <a:t>Sub Heading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7642E50-C356-8E46-B8CF-910B5841C8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7211184-1AAB-594F-A461-8451A25863E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/>
          <a:lstStyle/>
          <a:p>
            <a:fld id="{87A5FA99-D393-0746-8F9C-FB74097755E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F2EB20E-093E-A445-8B8D-C57A5D5A02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8545" y="1464027"/>
            <a:ext cx="421791" cy="403585"/>
          </a:xfrm>
          <a:prstGeom prst="rect">
            <a:avLst/>
          </a:prstGeom>
          <a:ln w="12700">
            <a:noFill/>
          </a:ln>
          <a:effectLst/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A87C1C4-C5E8-8646-801A-7036D411572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39837" y="1451927"/>
            <a:ext cx="2112962" cy="419100"/>
          </a:xfrm>
        </p:spPr>
        <p:txBody>
          <a:bodyPr anchor="ctr">
            <a:normAutofit/>
          </a:bodyPr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56D3A-A8AA-FA40-9763-BC1470C39A1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3731" y="1882763"/>
            <a:ext cx="2509068" cy="4354513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E8E9013-CF5C-344B-966A-81EAF98D0B66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3297238" y="1463675"/>
            <a:ext cx="5976937" cy="4773613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6749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31825" y="836712"/>
            <a:ext cx="8642349" cy="5760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>
              <a:defRPr lang="en-US" sz="1600" b="0" i="0" dirty="0" smtClean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5pPr>
              <a:defRPr lang="en-GB" dirty="0"/>
            </a:lvl5pPr>
          </a:lstStyle>
          <a:p>
            <a:pPr lvl="0"/>
            <a:r>
              <a:rPr lang="en-US"/>
              <a:t>Sub Heading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7642E50-C356-8E46-B8CF-910B5841C8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7211184-1AAB-594F-A461-8451A25863E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/>
          <a:lstStyle/>
          <a:p>
            <a:fld id="{87A5FA99-D393-0746-8F9C-FB74097755E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911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_no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97642E50-C356-8E46-B8CF-910B5841C8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7211184-1AAB-594F-A461-8451A25863E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/>
          <a:lstStyle/>
          <a:p>
            <a:fld id="{87A5FA99-D393-0746-8F9C-FB74097755E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5540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content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5BD5EEE-52FD-C144-BE56-C3B4F3DCA7CD}"/>
              </a:ext>
            </a:extLst>
          </p:cNvPr>
          <p:cNvGrpSpPr/>
          <p:nvPr userDrawn="1"/>
        </p:nvGrpSpPr>
        <p:grpSpPr>
          <a:xfrm>
            <a:off x="0" y="476672"/>
            <a:ext cx="9906000" cy="6858001"/>
            <a:chOff x="0" y="-1"/>
            <a:chExt cx="9906000" cy="685800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D9CE016-09CE-8D4D-9BC1-5E6EA735A68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13" t="14073"/>
            <a:stretch/>
          </p:blipFill>
          <p:spPr>
            <a:xfrm>
              <a:off x="0" y="-1"/>
              <a:ext cx="9906000" cy="6858001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AC47A24-BF94-0545-A19B-5EB8300C3230}"/>
                </a:ext>
              </a:extLst>
            </p:cNvPr>
            <p:cNvGrpSpPr/>
            <p:nvPr userDrawn="1"/>
          </p:nvGrpSpPr>
          <p:grpSpPr>
            <a:xfrm>
              <a:off x="8121352" y="6021288"/>
              <a:ext cx="1784648" cy="836712"/>
              <a:chOff x="8121352" y="6021288"/>
              <a:chExt cx="1784648" cy="836712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07F9644-4A4E-EF49-A51C-6814DC866D9B}"/>
                  </a:ext>
                </a:extLst>
              </p:cNvPr>
              <p:cNvSpPr/>
              <p:nvPr userDrawn="1"/>
            </p:nvSpPr>
            <p:spPr>
              <a:xfrm>
                <a:off x="8121352" y="6021288"/>
                <a:ext cx="1784648" cy="8367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B06874CD-3FEB-9242-A60F-0681E5FCD05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81392" y="6264418"/>
                <a:ext cx="1232570" cy="427541"/>
              </a:xfrm>
              <a:prstGeom prst="rect">
                <a:avLst/>
              </a:prstGeom>
            </p:spPr>
          </p:pic>
        </p:grp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6CBE6C2-75E7-E84E-A58E-DEFDF705A0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826" y="1700213"/>
            <a:ext cx="8642350" cy="44656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0CC12D2F-F256-1249-9B8E-244845748A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CA5A1431-8F52-F743-8A10-63CEE333D5D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/>
          <a:lstStyle/>
          <a:p>
            <a:fld id="{87A5FA99-D393-0746-8F9C-FB74097755E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E3C1BB7D-1903-D94C-8073-CB63C6DDD6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825" y="836712"/>
            <a:ext cx="8642349" cy="5760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>
              <a:defRPr lang="en-US" sz="1600" b="0" i="0" dirty="0" smtClean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5pPr>
              <a:defRPr lang="en-GB" dirty="0"/>
            </a:lvl5pPr>
          </a:lstStyle>
          <a:p>
            <a:pPr lvl="0"/>
            <a:r>
              <a:rPr lang="en-US"/>
              <a:t>Sub Heading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013B5A4-F6D2-C24B-8AA8-D8E8D0A35A42}"/>
              </a:ext>
            </a:extLst>
          </p:cNvPr>
          <p:cNvSpPr/>
          <p:nvPr userDrawn="1"/>
        </p:nvSpPr>
        <p:spPr>
          <a:xfrm>
            <a:off x="631825" y="764704"/>
            <a:ext cx="8642349" cy="36000"/>
          </a:xfrm>
          <a:prstGeom prst="ellipse">
            <a:avLst/>
          </a:prstGeom>
          <a:gradFill flip="none" rotWithShape="1">
            <a:gsLst>
              <a:gs pos="4000">
                <a:schemeClr val="bg2"/>
              </a:gs>
              <a:gs pos="53000">
                <a:schemeClr val="tx2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GB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0136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content_no sub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7314033-FB5E-CF46-B99A-C5E12735646D}"/>
              </a:ext>
            </a:extLst>
          </p:cNvPr>
          <p:cNvGrpSpPr/>
          <p:nvPr userDrawn="1"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5187872-C27E-5E49-A36E-B5EB6EC432B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13" t="14073"/>
            <a:stretch/>
          </p:blipFill>
          <p:spPr>
            <a:xfrm>
              <a:off x="0" y="-1"/>
              <a:ext cx="9906000" cy="6858001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CB4B4F0-278E-1B49-B1DB-C3CE41FFC49A}"/>
                </a:ext>
              </a:extLst>
            </p:cNvPr>
            <p:cNvGrpSpPr/>
            <p:nvPr userDrawn="1"/>
          </p:nvGrpSpPr>
          <p:grpSpPr>
            <a:xfrm>
              <a:off x="8121352" y="6021288"/>
              <a:ext cx="1784648" cy="836712"/>
              <a:chOff x="8121352" y="6021288"/>
              <a:chExt cx="1784648" cy="83671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6B5B096-F3B0-1E48-A3CE-E54DF90F8C58}"/>
                  </a:ext>
                </a:extLst>
              </p:cNvPr>
              <p:cNvSpPr/>
              <p:nvPr userDrawn="1"/>
            </p:nvSpPr>
            <p:spPr>
              <a:xfrm>
                <a:off x="8121352" y="6021288"/>
                <a:ext cx="1784648" cy="8367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A6EB917D-41CE-D340-9F11-2DA8366B65F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81392" y="6264418"/>
                <a:ext cx="1232570" cy="427541"/>
              </a:xfrm>
              <a:prstGeom prst="rect">
                <a:avLst/>
              </a:prstGeom>
            </p:spPr>
          </p:pic>
        </p:grp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6CBE6C2-75E7-E84E-A58E-DEFDF705A0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826" y="1700213"/>
            <a:ext cx="8642350" cy="44656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0CC12D2F-F256-1249-9B8E-244845748A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CA5A1431-8F52-F743-8A10-63CEE333D5D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/>
          <a:lstStyle/>
          <a:p>
            <a:fld id="{87A5FA99-D393-0746-8F9C-FB74097755E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E41195B-E309-934E-B0CE-80EDC1C889C2}"/>
              </a:ext>
            </a:extLst>
          </p:cNvPr>
          <p:cNvSpPr/>
          <p:nvPr userDrawn="1"/>
        </p:nvSpPr>
        <p:spPr>
          <a:xfrm>
            <a:off x="631825" y="764704"/>
            <a:ext cx="8642349" cy="36000"/>
          </a:xfrm>
          <a:prstGeom prst="ellipse">
            <a:avLst/>
          </a:prstGeom>
          <a:gradFill flip="none" rotWithShape="1">
            <a:gsLst>
              <a:gs pos="4000">
                <a:schemeClr val="bg2"/>
              </a:gs>
              <a:gs pos="53000">
                <a:schemeClr val="tx2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GB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7943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455B5E0-5684-884F-A0CE-586791993D5E}"/>
              </a:ext>
            </a:extLst>
          </p:cNvPr>
          <p:cNvGrpSpPr/>
          <p:nvPr userDrawn="1"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486C588-025F-D042-8832-048B0EE7B57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13" t="14073"/>
            <a:stretch/>
          </p:blipFill>
          <p:spPr>
            <a:xfrm>
              <a:off x="0" y="-1"/>
              <a:ext cx="9906000" cy="6858001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B25FAA2-58B8-4B4F-9DC0-E2CBD089C15D}"/>
                </a:ext>
              </a:extLst>
            </p:cNvPr>
            <p:cNvGrpSpPr/>
            <p:nvPr userDrawn="1"/>
          </p:nvGrpSpPr>
          <p:grpSpPr>
            <a:xfrm>
              <a:off x="8121352" y="6021288"/>
              <a:ext cx="1784648" cy="836712"/>
              <a:chOff x="8121352" y="6021288"/>
              <a:chExt cx="1784648" cy="836712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DF3AE9A-415B-1842-B9A2-93B8FD450FFC}"/>
                  </a:ext>
                </a:extLst>
              </p:cNvPr>
              <p:cNvSpPr/>
              <p:nvPr userDrawn="1"/>
            </p:nvSpPr>
            <p:spPr>
              <a:xfrm>
                <a:off x="8121352" y="6021288"/>
                <a:ext cx="1784648" cy="8367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2F1CFAC0-2322-A74A-9E2F-90C6517F332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81392" y="6264418"/>
                <a:ext cx="1232570" cy="427541"/>
              </a:xfrm>
              <a:prstGeom prst="rect">
                <a:avLst/>
              </a:prstGeom>
            </p:spPr>
          </p:pic>
        </p:grpSp>
      </p:grp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31825" y="836712"/>
            <a:ext cx="8642349" cy="53978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>
              <a:defRPr lang="en-US" sz="1600" b="0" i="0" dirty="0" smtClean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5pPr>
              <a:defRPr lang="en-GB" dirty="0"/>
            </a:lvl5pPr>
          </a:lstStyle>
          <a:p>
            <a:pPr lvl="0"/>
            <a:r>
              <a:rPr lang="en-US"/>
              <a:t>Sub Heading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7642E50-C356-8E46-B8CF-910B5841C8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7211184-1AAB-594F-A461-8451A25863E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/>
          <a:lstStyle/>
          <a:p>
            <a:fld id="{87A5FA99-D393-0746-8F9C-FB74097755E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F74A094D-1FC1-DB43-9775-5B10304D18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168900" y="1693863"/>
            <a:ext cx="4105275" cy="44719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552DA94-ECB9-164F-9662-68FC0FECDDE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31825" y="1700213"/>
            <a:ext cx="4105275" cy="44656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1A18065-F342-6E4D-8C44-61F70954FD63}"/>
              </a:ext>
            </a:extLst>
          </p:cNvPr>
          <p:cNvSpPr/>
          <p:nvPr userDrawn="1"/>
        </p:nvSpPr>
        <p:spPr>
          <a:xfrm>
            <a:off x="631825" y="764704"/>
            <a:ext cx="8642349" cy="36000"/>
          </a:xfrm>
          <a:prstGeom prst="ellipse">
            <a:avLst/>
          </a:prstGeom>
          <a:gradFill flip="none" rotWithShape="1">
            <a:gsLst>
              <a:gs pos="4000">
                <a:schemeClr val="bg2"/>
              </a:gs>
              <a:gs pos="53000">
                <a:schemeClr val="tx2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GB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0765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520B6C6-7BDD-4445-8146-56F38BBD2A15}"/>
              </a:ext>
            </a:extLst>
          </p:cNvPr>
          <p:cNvGrpSpPr/>
          <p:nvPr userDrawn="1"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18BF869-F1A6-CA4C-A7A2-34C6FD532DA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13" t="14073"/>
            <a:stretch/>
          </p:blipFill>
          <p:spPr>
            <a:xfrm>
              <a:off x="0" y="-1"/>
              <a:ext cx="9906000" cy="6858001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16DFC9C-A709-D248-B928-3FE69F2BD844}"/>
                </a:ext>
              </a:extLst>
            </p:cNvPr>
            <p:cNvGrpSpPr/>
            <p:nvPr userDrawn="1"/>
          </p:nvGrpSpPr>
          <p:grpSpPr>
            <a:xfrm>
              <a:off x="8121352" y="6021288"/>
              <a:ext cx="1784648" cy="836712"/>
              <a:chOff x="8121352" y="6021288"/>
              <a:chExt cx="1784648" cy="836712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90D790E-2ACD-914D-BAE2-DAB1ACC3A64A}"/>
                  </a:ext>
                </a:extLst>
              </p:cNvPr>
              <p:cNvSpPr/>
              <p:nvPr userDrawn="1"/>
            </p:nvSpPr>
            <p:spPr>
              <a:xfrm>
                <a:off x="8121352" y="6021288"/>
                <a:ext cx="1784648" cy="8367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F3DD35AE-647E-584C-920F-79E1F662362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81392" y="6264418"/>
                <a:ext cx="1232570" cy="427541"/>
              </a:xfrm>
              <a:prstGeom prst="rect">
                <a:avLst/>
              </a:prstGeom>
            </p:spPr>
          </p:pic>
        </p:grpSp>
      </p:grp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31825" y="836712"/>
            <a:ext cx="8642349" cy="53978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>
              <a:defRPr lang="en-US" sz="1600" b="0" i="0" dirty="0" smtClean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5pPr>
              <a:defRPr lang="en-GB" dirty="0"/>
            </a:lvl5pPr>
          </a:lstStyle>
          <a:p>
            <a:pPr lvl="0"/>
            <a:r>
              <a:rPr lang="en-US"/>
              <a:t>Sub Heading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7642E50-C356-8E46-B8CF-910B5841C8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7211184-1AAB-594F-A461-8451A25863E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/>
          <a:lstStyle/>
          <a:p>
            <a:fld id="{87A5FA99-D393-0746-8F9C-FB74097755E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63B645A-6BB0-C646-BFD6-F12F4062FD9E}"/>
              </a:ext>
            </a:extLst>
          </p:cNvPr>
          <p:cNvSpPr/>
          <p:nvPr userDrawn="1"/>
        </p:nvSpPr>
        <p:spPr>
          <a:xfrm>
            <a:off x="631825" y="764704"/>
            <a:ext cx="8642349" cy="36000"/>
          </a:xfrm>
          <a:prstGeom prst="ellipse">
            <a:avLst/>
          </a:prstGeom>
          <a:gradFill flip="none" rotWithShape="1">
            <a:gsLst>
              <a:gs pos="4000">
                <a:schemeClr val="bg2"/>
              </a:gs>
              <a:gs pos="53000">
                <a:schemeClr val="tx2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GB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8294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ntent only_no sub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A8A98BD-F1FC-9A47-BBD5-0E543B590C92}"/>
              </a:ext>
            </a:extLst>
          </p:cNvPr>
          <p:cNvGrpSpPr/>
          <p:nvPr userDrawn="1"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5CA7AE0-CEFF-1648-B028-328B3E444D0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13" t="14073"/>
            <a:stretch/>
          </p:blipFill>
          <p:spPr>
            <a:xfrm>
              <a:off x="0" y="-1"/>
              <a:ext cx="9906000" cy="6858001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7D2F6E3-7AB3-2044-82C4-E9045C194AEF}"/>
                </a:ext>
              </a:extLst>
            </p:cNvPr>
            <p:cNvGrpSpPr/>
            <p:nvPr userDrawn="1"/>
          </p:nvGrpSpPr>
          <p:grpSpPr>
            <a:xfrm>
              <a:off x="8121352" y="6021288"/>
              <a:ext cx="1784648" cy="836712"/>
              <a:chOff x="8121352" y="6021288"/>
              <a:chExt cx="1784648" cy="836712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D551EDA-9B88-264C-8016-AD9772974005}"/>
                  </a:ext>
                </a:extLst>
              </p:cNvPr>
              <p:cNvSpPr/>
              <p:nvPr userDrawn="1"/>
            </p:nvSpPr>
            <p:spPr>
              <a:xfrm>
                <a:off x="8121352" y="6021288"/>
                <a:ext cx="1784648" cy="8367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</a:endParaRPr>
              </a:p>
            </p:txBody>
          </p: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727EB65-038F-FD40-8071-AE44AF1F681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81392" y="6264418"/>
                <a:ext cx="1232570" cy="427541"/>
              </a:xfrm>
              <a:prstGeom prst="rect">
                <a:avLst/>
              </a:prstGeom>
            </p:spPr>
          </p:pic>
        </p:grpSp>
      </p:grpSp>
      <p:sp>
        <p:nvSpPr>
          <p:cNvPr id="14" name="Title 13">
            <a:extLst>
              <a:ext uri="{FF2B5EF4-FFF2-40B4-BE49-F238E27FC236}">
                <a16:creationId xmlns:a16="http://schemas.microsoft.com/office/drawing/2014/main" id="{97642E50-C356-8E46-B8CF-910B5841C8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7211184-1AAB-594F-A461-8451A25863E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/>
          <a:lstStyle/>
          <a:p>
            <a:fld id="{87A5FA99-D393-0746-8F9C-FB74097755E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91B1292-9584-9743-A057-00CE5D96B3DD}"/>
              </a:ext>
            </a:extLst>
          </p:cNvPr>
          <p:cNvSpPr/>
          <p:nvPr userDrawn="1"/>
        </p:nvSpPr>
        <p:spPr>
          <a:xfrm>
            <a:off x="631825" y="764704"/>
            <a:ext cx="8642349" cy="36000"/>
          </a:xfrm>
          <a:prstGeom prst="ellipse">
            <a:avLst/>
          </a:prstGeom>
          <a:gradFill flip="none" rotWithShape="1">
            <a:gsLst>
              <a:gs pos="4000">
                <a:schemeClr val="bg2"/>
              </a:gs>
              <a:gs pos="53000">
                <a:schemeClr val="tx2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GB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4959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97ABF1-D03C-6040-B36A-54E7835510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/>
          <a:lstStyle/>
          <a:p>
            <a:fld id="{87A5FA99-D393-0746-8F9C-FB74097755E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1E458E-4BD9-3F40-98DB-ED119CA473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5" b="5438"/>
          <a:stretch/>
        </p:blipFill>
        <p:spPr>
          <a:xfrm>
            <a:off x="0" y="0"/>
            <a:ext cx="9921145" cy="685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90589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97ABF1-D03C-6040-B36A-54E7835510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/>
          <a:lstStyle/>
          <a:p>
            <a:fld id="{87A5FA99-D393-0746-8F9C-FB74097755E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B91DC4-52C3-3548-93EB-9D17ED33D5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2"/>
          <a:stretch/>
        </p:blipFill>
        <p:spPr>
          <a:xfrm>
            <a:off x="-16566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549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cK 2. Slide Title"/>
          <p:cNvSpPr>
            <a:spLocks noGrp="1" noChangeArrowheads="1"/>
          </p:cNvSpPr>
          <p:nvPr>
            <p:ph type="title"/>
          </p:nvPr>
        </p:nvSpPr>
        <p:spPr bwMode="auto">
          <a:xfrm>
            <a:off x="131615" y="234864"/>
            <a:ext cx="952695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baseline="0">
                <a:latin typeface="+mj-lt"/>
                <a:ea typeface="+mj-ea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555537" y="6526205"/>
            <a:ext cx="230758" cy="155496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l">
              <a:defRPr lang="en-US" sz="1001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2C328C1-A84F-4A39-A664-DBA00541A8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770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87329" y="3527297"/>
            <a:ext cx="6162015" cy="891528"/>
          </a:xfrm>
          <a:prstGeom prst="rect">
            <a:avLst/>
          </a:prstGeom>
        </p:spPr>
        <p:txBody>
          <a:bodyPr lIns="90000" tIns="0" bIns="0" anchor="ctr" anchorCtr="0">
            <a:noAutofit/>
          </a:bodyPr>
          <a:lstStyle>
            <a:lvl1pPr algn="ctr">
              <a:defRPr sz="2275" b="0" i="0" cap="all" baseline="0">
                <a:solidFill>
                  <a:schemeClr val="tx2"/>
                </a:solidFill>
                <a:latin typeface="Calibri Regular"/>
                <a:cs typeface="DIN Offc Medium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87327" y="4535408"/>
            <a:ext cx="6162015" cy="405760"/>
          </a:xfrm>
          <a:prstGeom prst="rect">
            <a:avLst/>
          </a:prstGeom>
        </p:spPr>
        <p:txBody>
          <a:bodyPr lIns="90000">
            <a:noAutofit/>
          </a:bodyPr>
          <a:lstStyle>
            <a:lvl1pPr marL="0" indent="0" algn="ctr">
              <a:buNone/>
              <a:defRPr sz="1463" b="0" i="0" cap="all" baseline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71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42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14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57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28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00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7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50B281-6757-EF45-B505-2B3AE28E93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87327" y="5057751"/>
            <a:ext cx="6162015" cy="504825"/>
          </a:xfrm>
          <a:prstGeom prst="rect">
            <a:avLst/>
          </a:prstGeom>
        </p:spPr>
        <p:txBody>
          <a:bodyPr lIns="90000">
            <a:noAutofit/>
          </a:bodyPr>
          <a:lstStyle>
            <a:lvl1pPr algn="ctr">
              <a:defRPr lang="en-US" sz="1463" cap="all" baseline="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EDIT DATE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099A8D-2AEC-6D4C-86BF-369D62EF17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720" y="1560081"/>
            <a:ext cx="4972769" cy="17249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C4189B9-5673-654E-8AA3-5B249531B7CD}"/>
              </a:ext>
            </a:extLst>
          </p:cNvPr>
          <p:cNvSpPr/>
          <p:nvPr userDrawn="1"/>
        </p:nvSpPr>
        <p:spPr>
          <a:xfrm>
            <a:off x="8319864" y="6165850"/>
            <a:ext cx="1584176" cy="6921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GB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8647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6B1DCA5-725C-6D43-A2F7-0156995456DA}"/>
              </a:ext>
            </a:extLst>
          </p:cNvPr>
          <p:cNvGrpSpPr/>
          <p:nvPr userDrawn="1"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C63A074-63A5-7B41-8128-8DEC34A5C3F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13" t="14073"/>
            <a:stretch/>
          </p:blipFill>
          <p:spPr>
            <a:xfrm>
              <a:off x="0" y="-1"/>
              <a:ext cx="9906000" cy="6858001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871BDA6-777B-0D4C-9EE3-25B9AF94EFAF}"/>
                </a:ext>
              </a:extLst>
            </p:cNvPr>
            <p:cNvGrpSpPr/>
            <p:nvPr userDrawn="1"/>
          </p:nvGrpSpPr>
          <p:grpSpPr>
            <a:xfrm>
              <a:off x="8121352" y="6021288"/>
              <a:ext cx="1784648" cy="836712"/>
              <a:chOff x="8121352" y="6021288"/>
              <a:chExt cx="1784648" cy="836712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B9509B8-B200-2E40-AAED-4CA85B0D0EE0}"/>
                  </a:ext>
                </a:extLst>
              </p:cNvPr>
              <p:cNvSpPr/>
              <p:nvPr userDrawn="1"/>
            </p:nvSpPr>
            <p:spPr>
              <a:xfrm>
                <a:off x="8121352" y="6021288"/>
                <a:ext cx="1784648" cy="8367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EA5C484E-7AEF-6543-A4CC-73CBB9F5A39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81392" y="6264418"/>
                <a:ext cx="1232570" cy="427541"/>
              </a:xfrm>
              <a:prstGeom prst="rect">
                <a:avLst/>
              </a:prstGeom>
            </p:spPr>
          </p:pic>
        </p:grp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87329" y="3861048"/>
            <a:ext cx="7314143" cy="891528"/>
          </a:xfrm>
          <a:prstGeom prst="rect">
            <a:avLst/>
          </a:prstGeom>
        </p:spPr>
        <p:txBody>
          <a:bodyPr lIns="90000" tIns="0" bIns="0" anchor="ctr" anchorCtr="0">
            <a:noAutofit/>
          </a:bodyPr>
          <a:lstStyle>
            <a:lvl1pPr algn="r">
              <a:defRPr sz="2275" b="0" i="0" cap="all" baseline="0">
                <a:solidFill>
                  <a:schemeClr val="tx2"/>
                </a:solidFill>
                <a:latin typeface="Calibri Regular"/>
                <a:cs typeface="DIN Offc Medium" pitchFamily="34" charset="0"/>
              </a:defRPr>
            </a:lvl1pPr>
          </a:lstStyle>
          <a:p>
            <a:r>
              <a:rPr lang="en-US"/>
              <a:t>SECTION DIVIDER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5803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n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5928" y="1916832"/>
            <a:ext cx="7314143" cy="891528"/>
          </a:xfrm>
          <a:prstGeom prst="rect">
            <a:avLst/>
          </a:prstGeom>
        </p:spPr>
        <p:txBody>
          <a:bodyPr lIns="90000" tIns="0" bIns="0" anchor="ctr" anchorCtr="0">
            <a:noAutofit/>
          </a:bodyPr>
          <a:lstStyle>
            <a:lvl1pPr algn="ctr">
              <a:defRPr sz="2275" b="0" i="0" cap="all" baseline="0">
                <a:solidFill>
                  <a:schemeClr val="accent5"/>
                </a:solidFill>
                <a:latin typeface="Calibri Regular"/>
                <a:cs typeface="DIN Offc Medium" pitchFamily="34" charset="0"/>
              </a:defRPr>
            </a:lvl1pPr>
          </a:lstStyle>
          <a:p>
            <a:r>
              <a:rPr lang="en-US"/>
              <a:t>Section NOTES - INTERNAL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CAA2EB-A0D7-DE4D-822A-5D9BA7C1D6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95400" y="3068638"/>
            <a:ext cx="7315200" cy="3024187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10-Point Star 2">
            <a:extLst>
              <a:ext uri="{FF2B5EF4-FFF2-40B4-BE49-F238E27FC236}">
                <a16:creationId xmlns:a16="http://schemas.microsoft.com/office/drawing/2014/main" id="{C6DF121D-A197-7D4D-BAF2-9EC67CB0070B}"/>
              </a:ext>
            </a:extLst>
          </p:cNvPr>
          <p:cNvSpPr/>
          <p:nvPr userDrawn="1"/>
        </p:nvSpPr>
        <p:spPr>
          <a:xfrm>
            <a:off x="6681192" y="116632"/>
            <a:ext cx="3024336" cy="1368152"/>
          </a:xfrm>
          <a:prstGeom prst="star10">
            <a:avLst/>
          </a:prstGeom>
          <a:solidFill>
            <a:schemeClr val="accent5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>
                <a:solidFill>
                  <a:schemeClr val="bg2"/>
                </a:solidFill>
              </a:rPr>
              <a:t>Remove from deck 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22014833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6CBE6C2-75E7-E84E-A58E-DEFDF705A0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826" y="1700213"/>
            <a:ext cx="8642350" cy="44656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0CC12D2F-F256-1249-9B8E-244845748A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E3C1BB7D-1903-D94C-8073-CB63C6DDD6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825" y="836712"/>
            <a:ext cx="8642349" cy="5760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>
              <a:defRPr lang="en-US" sz="1600" b="0" i="0" dirty="0" smtClean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5pPr>
              <a:defRPr lang="en-GB" dirty="0"/>
            </a:lvl5pPr>
          </a:lstStyle>
          <a:p>
            <a:pPr lvl="0"/>
            <a:r>
              <a:rPr lang="en-US"/>
              <a:t>Sub Heading</a:t>
            </a:r>
          </a:p>
        </p:txBody>
      </p:sp>
      <p:sp>
        <p:nvSpPr>
          <p:cNvPr id="7" name="Slide Number Placeholder 14">
            <a:extLst>
              <a:ext uri="{FF2B5EF4-FFF2-40B4-BE49-F238E27FC236}">
                <a16:creationId xmlns:a16="http://schemas.microsoft.com/office/drawing/2014/main" id="{CAFB6550-3DA1-4B2D-9469-CAA65D57884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 anchor="b"/>
          <a:lstStyle>
            <a:lvl1pPr>
              <a:defRPr lang="en-GB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7A5FA99-D393-0746-8F9C-FB74097755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5586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content_no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6CBE6C2-75E7-E84E-A58E-DEFDF705A0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826" y="1700213"/>
            <a:ext cx="8642350" cy="44656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0CC12D2F-F256-1249-9B8E-244845748A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6" name="Slide Number Placeholder 14">
            <a:extLst>
              <a:ext uri="{FF2B5EF4-FFF2-40B4-BE49-F238E27FC236}">
                <a16:creationId xmlns:a16="http://schemas.microsoft.com/office/drawing/2014/main" id="{8E704984-0A62-4585-B505-63BFCA1CC50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 anchor="b"/>
          <a:lstStyle>
            <a:lvl1pPr>
              <a:defRPr lang="en-GB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7A5FA99-D393-0746-8F9C-FB74097755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8132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7BEBA72-F74C-034B-8269-14718FEB0ADA}"/>
              </a:ext>
            </a:extLst>
          </p:cNvPr>
          <p:cNvGrpSpPr/>
          <p:nvPr userDrawn="1"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D7BB31D-9FE3-0343-89A0-22BA546875E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13" t="14073"/>
            <a:stretch/>
          </p:blipFill>
          <p:spPr>
            <a:xfrm>
              <a:off x="0" y="-1"/>
              <a:ext cx="9906000" cy="6858001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D0F2289-2A70-0845-8998-82E08A2E3C64}"/>
                </a:ext>
              </a:extLst>
            </p:cNvPr>
            <p:cNvGrpSpPr/>
            <p:nvPr userDrawn="1"/>
          </p:nvGrpSpPr>
          <p:grpSpPr>
            <a:xfrm>
              <a:off x="8121352" y="6021288"/>
              <a:ext cx="1784648" cy="836712"/>
              <a:chOff x="8121352" y="6021288"/>
              <a:chExt cx="1784648" cy="836712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C735BA6-05E5-DF40-BF2B-22BBB51F6D03}"/>
                  </a:ext>
                </a:extLst>
              </p:cNvPr>
              <p:cNvSpPr/>
              <p:nvPr userDrawn="1"/>
            </p:nvSpPr>
            <p:spPr>
              <a:xfrm>
                <a:off x="8121352" y="6021288"/>
                <a:ext cx="1784648" cy="8367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</a:endParaRPr>
              </a:p>
            </p:txBody>
          </p: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A2702AA-5B58-3B42-AC3E-0BE382982DC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81392" y="6264418"/>
                <a:ext cx="1232570" cy="427541"/>
              </a:xfrm>
              <a:prstGeom prst="rect">
                <a:avLst/>
              </a:prstGeom>
            </p:spPr>
          </p:pic>
        </p:grp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6CBE6C2-75E7-E84E-A58E-DEFDF705A0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28864" y="1556791"/>
            <a:ext cx="4752528" cy="4609059"/>
          </a:xfrm>
          <a:prstGeom prst="rect">
            <a:avLst/>
          </a:prstGeom>
        </p:spPr>
        <p:txBody>
          <a:bodyPr/>
          <a:lstStyle>
            <a:lvl1pPr marL="365125" indent="-355600">
              <a:spcBef>
                <a:spcPts val="2400"/>
              </a:spcBef>
              <a:spcAft>
                <a:spcPts val="1200"/>
              </a:spcAft>
              <a:buFont typeface="Lucida Grande" panose="020B0600040502020204" pitchFamily="34" charset="0"/>
              <a:buChar char="►"/>
              <a:tabLst/>
              <a:defRPr sz="1600" cap="all" spc="100" baseline="0">
                <a:solidFill>
                  <a:schemeClr val="tx2"/>
                </a:solidFill>
                <a:latin typeface="+mj-lt"/>
              </a:defRPr>
            </a:lvl1pPr>
            <a:lvl2pPr marL="365125" indent="0">
              <a:tabLst/>
              <a:defRPr cap="all" spc="100" baseline="0">
                <a:solidFill>
                  <a:schemeClr val="tx1">
                    <a:lumMod val="60000"/>
                    <a:lumOff val="40000"/>
                  </a:schemeClr>
                </a:solidFill>
                <a:latin typeface="+mj-lt"/>
              </a:defRPr>
            </a:lvl2pPr>
            <a:lvl3pPr marL="538163" indent="-152400">
              <a:tabLst/>
              <a:defRPr cap="all" spc="100" baseline="0">
                <a:solidFill>
                  <a:schemeClr val="tx1">
                    <a:lumMod val="60000"/>
                    <a:lumOff val="40000"/>
                  </a:schemeClr>
                </a:solidFill>
                <a:latin typeface="+mj-lt"/>
              </a:defRPr>
            </a:lvl3pPr>
            <a:lvl4pPr marL="365125" indent="0">
              <a:tabLst/>
              <a:defRPr cap="all" spc="100" baseline="0">
                <a:solidFill>
                  <a:schemeClr val="tx1">
                    <a:lumMod val="60000"/>
                    <a:lumOff val="40000"/>
                  </a:schemeClr>
                </a:solidFill>
                <a:latin typeface="+mj-lt"/>
              </a:defRPr>
            </a:lvl4pPr>
            <a:lvl5pPr marL="365125" indent="0">
              <a:tabLst/>
              <a:defRPr cap="all" spc="100" baseline="0">
                <a:solidFill>
                  <a:schemeClr val="tx1">
                    <a:lumMod val="60000"/>
                    <a:lumOff val="4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0CC12D2F-F256-1249-9B8E-244845748A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3473450" indent="0" algn="l">
              <a:tabLst/>
              <a:defRPr/>
            </a:lvl1pPr>
          </a:lstStyle>
          <a:p>
            <a:r>
              <a:rPr lang="en-US"/>
              <a:t>Contents</a:t>
            </a:r>
            <a:endParaRPr lang="en-GB"/>
          </a:p>
        </p:txBody>
      </p:sp>
      <p:sp>
        <p:nvSpPr>
          <p:cNvPr id="11" name="Slide Number Placeholder 14">
            <a:extLst>
              <a:ext uri="{FF2B5EF4-FFF2-40B4-BE49-F238E27FC236}">
                <a16:creationId xmlns:a16="http://schemas.microsoft.com/office/drawing/2014/main" id="{BFBBBA08-0E0A-4FB8-81D6-A479E35CA0F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 anchor="b"/>
          <a:lstStyle>
            <a:lvl1pPr>
              <a:defRPr lang="en-GB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7A5FA99-D393-0746-8F9C-FB74097755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6422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31825" y="836712"/>
            <a:ext cx="8642349" cy="5760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>
              <a:defRPr lang="en-US" sz="1600" b="0" i="0" dirty="0" smtClean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5pPr>
              <a:defRPr lang="en-GB" dirty="0"/>
            </a:lvl5pPr>
          </a:lstStyle>
          <a:p>
            <a:pPr lvl="0"/>
            <a:r>
              <a:rPr lang="en-US"/>
              <a:t>Sub Heading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7642E50-C356-8E46-B8CF-910B5841C8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F74A094D-1FC1-DB43-9775-5B10304D18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168900" y="1693863"/>
            <a:ext cx="4105275" cy="44719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552DA94-ECB9-164F-9662-68FC0FECDDE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31825" y="1700213"/>
            <a:ext cx="4105275" cy="44656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Slide Number Placeholder 14">
            <a:extLst>
              <a:ext uri="{FF2B5EF4-FFF2-40B4-BE49-F238E27FC236}">
                <a16:creationId xmlns:a16="http://schemas.microsoft.com/office/drawing/2014/main" id="{99C23BF1-2064-4B0B-89D8-4904AB1D380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 anchor="b"/>
          <a:lstStyle>
            <a:lvl1pPr>
              <a:defRPr lang="en-GB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7A5FA99-D393-0746-8F9C-FB74097755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3132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31825" y="836712"/>
            <a:ext cx="8642349" cy="36004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>
              <a:defRPr lang="en-US" sz="1600" b="0" i="0" dirty="0" smtClean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5pPr>
              <a:defRPr lang="en-GB" dirty="0"/>
            </a:lvl5pPr>
          </a:lstStyle>
          <a:p>
            <a:pPr lvl="0"/>
            <a:r>
              <a:rPr lang="en-US"/>
              <a:t>Sub Heading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7642E50-C356-8E46-B8CF-910B5841C8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F2EB20E-093E-A445-8B8D-C57A5D5A02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8545" y="1464027"/>
            <a:ext cx="421791" cy="403585"/>
          </a:xfrm>
          <a:prstGeom prst="rect">
            <a:avLst/>
          </a:prstGeom>
          <a:ln w="12700">
            <a:noFill/>
          </a:ln>
          <a:effectLst/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782A42F-3725-8748-B6EF-B6FCA0C498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8544" y="3944997"/>
            <a:ext cx="421791" cy="403585"/>
          </a:xfrm>
          <a:prstGeom prst="rect">
            <a:avLst/>
          </a:prstGeom>
          <a:ln w="12700">
            <a:noFill/>
          </a:ln>
          <a:effectLst/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C142E23-11D7-2C47-9CBC-6555B83614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99762" y="1464027"/>
            <a:ext cx="421791" cy="403585"/>
          </a:xfrm>
          <a:prstGeom prst="rect">
            <a:avLst/>
          </a:prstGeom>
          <a:ln w="12700">
            <a:noFill/>
          </a:ln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44E9366-EABE-8E47-AF7B-013B21D6D3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99761" y="3944997"/>
            <a:ext cx="421791" cy="403585"/>
          </a:xfrm>
          <a:prstGeom prst="rect">
            <a:avLst/>
          </a:prstGeom>
          <a:ln w="12700">
            <a:noFill/>
          </a:ln>
          <a:effectLst/>
        </p:spPr>
      </p:pic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D9B6A041-3CA8-094E-888F-F26852EA41FC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31824" y="1882728"/>
            <a:ext cx="3960000" cy="1880645"/>
          </a:xfrm>
        </p:spPr>
        <p:txBody>
          <a:bodyPr/>
          <a:lstStyle>
            <a:lvl1pPr marL="496888" indent="0">
              <a:spcBef>
                <a:spcPts val="0"/>
              </a:spcBef>
              <a:spcAft>
                <a:spcPts val="1200"/>
              </a:spcAft>
              <a:tabLst/>
              <a:def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spcBef>
                <a:spcPts val="600"/>
              </a:spcBef>
              <a:spcAft>
                <a:spcPts val="0"/>
              </a:spcAft>
              <a:defRPr lang="en-US" sz="1000" b="1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spcBef>
                <a:spcPts val="600"/>
              </a:spcBef>
              <a:spcAft>
                <a:spcPts val="0"/>
              </a:spcAft>
              <a:defRPr lang="en-US" sz="1000" b="0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spcBef>
                <a:spcPts val="600"/>
              </a:spcBef>
              <a:spcAft>
                <a:spcPts val="0"/>
              </a:spcAft>
              <a:defRPr lang="en-US" sz="100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spcBef>
                <a:spcPts val="600"/>
              </a:spcBef>
              <a:spcAft>
                <a:spcPts val="0"/>
              </a:spcAft>
              <a:defRPr lang="en-GB" sz="1000" kern="12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marL="9525" marR="0" lvl="2" indent="0" algn="l" defTabSz="7429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Helvetica" pitchFamily="2" charset="0"/>
              <a:buNone/>
              <a:tabLst/>
            </a:pPr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8B9AC7F1-0FB1-4545-A7BB-897A86723C43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31825" y="4348582"/>
            <a:ext cx="3959999" cy="1880645"/>
          </a:xfrm>
        </p:spPr>
        <p:txBody>
          <a:bodyPr vert="horz" lIns="91440" tIns="45720" rIns="91440" bIns="45720" rtlCol="0">
            <a:normAutofit/>
          </a:bodyPr>
          <a:lstStyle>
            <a:lvl2pPr>
              <a:defRPr lang="en-US" sz="1000" b="1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lang="en-US" sz="10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lang="en-US" sz="10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lang="en-GB" sz="10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marL="9525" lvl="2" indent="0">
              <a:spcBef>
                <a:spcPts val="600"/>
              </a:spcBef>
              <a:buNone/>
            </a:pPr>
            <a:r>
              <a:rPr lang="en-US"/>
              <a:t>Third level</a:t>
            </a:r>
          </a:p>
          <a:p>
            <a:pPr lvl="3">
              <a:spcBef>
                <a:spcPts val="600"/>
              </a:spcBef>
            </a:pPr>
            <a:r>
              <a:rPr lang="en-US"/>
              <a:t>Fourth level</a:t>
            </a:r>
          </a:p>
          <a:p>
            <a:pPr lvl="4">
              <a:spcBef>
                <a:spcPts val="600"/>
              </a:spcBef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33091AD7-9437-074C-822F-B1F74F54547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39837" y="1451927"/>
            <a:ext cx="3551987" cy="419100"/>
          </a:xfrm>
        </p:spPr>
        <p:txBody>
          <a:bodyPr anchor="ctr">
            <a:normAutofit/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55436007-E434-D047-8D68-0C0AB151175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039837" y="3921762"/>
            <a:ext cx="3551987" cy="419100"/>
          </a:xfrm>
        </p:spPr>
        <p:txBody>
          <a:bodyPr anchor="ctr">
            <a:normAutofit/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Content Placeholder 4">
            <a:extLst>
              <a:ext uri="{FF2B5EF4-FFF2-40B4-BE49-F238E27FC236}">
                <a16:creationId xmlns:a16="http://schemas.microsoft.com/office/drawing/2014/main" id="{4C0AC204-445F-434E-9AAE-2292D4CE5489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5313539" y="1882728"/>
            <a:ext cx="3960635" cy="1880645"/>
          </a:xfrm>
        </p:spPr>
        <p:txBody>
          <a:bodyPr/>
          <a:lstStyle>
            <a:lvl1pPr marL="496888" indent="0">
              <a:spcBef>
                <a:spcPts val="0"/>
              </a:spcBef>
              <a:spcAft>
                <a:spcPts val="1200"/>
              </a:spcAft>
              <a:tabLst/>
              <a:def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spcBef>
                <a:spcPts val="600"/>
              </a:spcBef>
              <a:spcAft>
                <a:spcPts val="0"/>
              </a:spcAft>
              <a:defRPr lang="en-US" sz="1000" b="1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spcBef>
                <a:spcPts val="600"/>
              </a:spcBef>
              <a:spcAft>
                <a:spcPts val="0"/>
              </a:spcAft>
              <a:defRPr lang="en-US" sz="1000" b="0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spcBef>
                <a:spcPts val="600"/>
              </a:spcBef>
              <a:spcAft>
                <a:spcPts val="0"/>
              </a:spcAft>
              <a:defRPr lang="en-US" sz="100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spcBef>
                <a:spcPts val="600"/>
              </a:spcBef>
              <a:spcAft>
                <a:spcPts val="0"/>
              </a:spcAft>
              <a:defRPr lang="en-GB" sz="1000" kern="12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marL="9525" marR="0" lvl="2" indent="0" algn="l" defTabSz="7429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Helvetica" pitchFamily="2" charset="0"/>
              <a:buNone/>
              <a:tabLst/>
            </a:pPr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1" name="Content Placeholder 4">
            <a:extLst>
              <a:ext uri="{FF2B5EF4-FFF2-40B4-BE49-F238E27FC236}">
                <a16:creationId xmlns:a16="http://schemas.microsoft.com/office/drawing/2014/main" id="{2146D4A3-5AE9-D84C-9467-0319C6F96267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5313541" y="4348582"/>
            <a:ext cx="3960634" cy="1880645"/>
          </a:xfrm>
        </p:spPr>
        <p:txBody>
          <a:bodyPr vert="horz" lIns="91440" tIns="45720" rIns="91440" bIns="45720" rtlCol="0">
            <a:normAutofit/>
          </a:bodyPr>
          <a:lstStyle>
            <a:lvl2pPr>
              <a:defRPr lang="en-US" sz="1000" b="1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lang="en-US" sz="10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lang="en-US" sz="10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lang="en-GB" sz="10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marL="9525" lvl="2" indent="0">
              <a:spcBef>
                <a:spcPts val="600"/>
              </a:spcBef>
              <a:buNone/>
            </a:pPr>
            <a:r>
              <a:rPr lang="en-US"/>
              <a:t>Third level</a:t>
            </a:r>
          </a:p>
          <a:p>
            <a:pPr lvl="3">
              <a:spcBef>
                <a:spcPts val="600"/>
              </a:spcBef>
            </a:pPr>
            <a:r>
              <a:rPr lang="en-US"/>
              <a:t>Fourth level</a:t>
            </a:r>
          </a:p>
          <a:p>
            <a:pPr lvl="4">
              <a:spcBef>
                <a:spcPts val="600"/>
              </a:spcBef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00117E82-382C-204B-B0C3-3324BA09CF9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721552" y="1451927"/>
            <a:ext cx="3552622" cy="419100"/>
          </a:xfrm>
        </p:spPr>
        <p:txBody>
          <a:bodyPr anchor="ctr">
            <a:normAutofit/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F204A71-B65D-DD40-96FC-E48EB18369E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721552" y="3921762"/>
            <a:ext cx="3552622" cy="419100"/>
          </a:xfrm>
        </p:spPr>
        <p:txBody>
          <a:bodyPr anchor="ctr">
            <a:normAutofit/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Slide Number Placeholder 14">
            <a:extLst>
              <a:ext uri="{FF2B5EF4-FFF2-40B4-BE49-F238E27FC236}">
                <a16:creationId xmlns:a16="http://schemas.microsoft.com/office/drawing/2014/main" id="{E39B3BEB-FB81-4880-9371-A968CF67972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 anchor="b"/>
          <a:lstStyle>
            <a:lvl1pPr>
              <a:defRPr lang="en-GB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7A5FA99-D393-0746-8F9C-FB74097755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927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4">
            <a:extLst>
              <a:ext uri="{FF2B5EF4-FFF2-40B4-BE49-F238E27FC236}">
                <a16:creationId xmlns:a16="http://schemas.microsoft.com/office/drawing/2014/main" id="{C391A7C3-E53D-1341-93F2-3448E6EAA0A7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31825" y="1882728"/>
            <a:ext cx="2520974" cy="1880645"/>
          </a:xfrm>
        </p:spPr>
        <p:txBody>
          <a:bodyPr/>
          <a:lstStyle>
            <a:lvl1pPr marL="496888" indent="0">
              <a:spcBef>
                <a:spcPts val="0"/>
              </a:spcBef>
              <a:spcAft>
                <a:spcPts val="1200"/>
              </a:spcAft>
              <a:tabLst/>
              <a:def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spcBef>
                <a:spcPts val="600"/>
              </a:spcBef>
              <a:spcAft>
                <a:spcPts val="0"/>
              </a:spcAft>
              <a:defRPr lang="en-US" sz="1000" b="1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spcBef>
                <a:spcPts val="600"/>
              </a:spcBef>
              <a:spcAft>
                <a:spcPts val="0"/>
              </a:spcAft>
              <a:defRPr lang="en-US" sz="1000" b="0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spcBef>
                <a:spcPts val="600"/>
              </a:spcBef>
              <a:spcAft>
                <a:spcPts val="0"/>
              </a:spcAft>
              <a:defRPr lang="en-US" sz="100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spcBef>
                <a:spcPts val="600"/>
              </a:spcBef>
              <a:spcAft>
                <a:spcPts val="0"/>
              </a:spcAft>
              <a:defRPr lang="en-GB" sz="1000" kern="12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marL="9525" marR="0" lvl="2" indent="0" algn="l" defTabSz="7429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Helvetica" pitchFamily="2" charset="0"/>
              <a:buNone/>
              <a:tabLst/>
            </a:pPr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31825" y="836712"/>
            <a:ext cx="8642349" cy="50421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>
              <a:defRPr lang="en-US" sz="1600" b="0" i="0" dirty="0" smtClean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5pPr>
              <a:defRPr lang="en-GB" dirty="0"/>
            </a:lvl5pPr>
          </a:lstStyle>
          <a:p>
            <a:pPr lvl="0"/>
            <a:r>
              <a:rPr lang="en-US"/>
              <a:t>Sub Heading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7642E50-C356-8E46-B8CF-910B5841C8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D66C43-DE91-4443-A8C1-1572C79B5A9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88494" y="1882728"/>
            <a:ext cx="2523600" cy="1880645"/>
          </a:xfrm>
        </p:spPr>
        <p:txBody>
          <a:bodyPr/>
          <a:lstStyle>
            <a:lvl1pPr marL="496888" indent="0">
              <a:spcBef>
                <a:spcPts val="0"/>
              </a:spcBef>
              <a:spcAft>
                <a:spcPts val="1200"/>
              </a:spcAft>
              <a:tabLst/>
              <a:def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spcBef>
                <a:spcPts val="600"/>
              </a:spcBef>
              <a:spcAft>
                <a:spcPts val="0"/>
              </a:spcAft>
              <a:defRPr lang="en-US" sz="1000" b="1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spcBef>
                <a:spcPts val="600"/>
              </a:spcBef>
              <a:spcAft>
                <a:spcPts val="0"/>
              </a:spcAft>
              <a:defRPr lang="en-US" sz="1000" b="0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spcBef>
                <a:spcPts val="600"/>
              </a:spcBef>
              <a:spcAft>
                <a:spcPts val="0"/>
              </a:spcAft>
              <a:defRPr lang="en-US" sz="100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spcBef>
                <a:spcPts val="600"/>
              </a:spcBef>
              <a:spcAft>
                <a:spcPts val="0"/>
              </a:spcAft>
              <a:defRPr lang="en-GB" sz="1000" kern="12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marL="9525" marR="0" lvl="2" indent="0" algn="l" defTabSz="7429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Helvetica" pitchFamily="2" charset="0"/>
              <a:buNone/>
              <a:tabLst/>
            </a:pPr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192CC99-83A6-5046-A2C8-61B87C6567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85790" y="1464027"/>
            <a:ext cx="421791" cy="403585"/>
          </a:xfrm>
          <a:prstGeom prst="rect">
            <a:avLst/>
          </a:prstGeom>
          <a:ln w="12700">
            <a:noFill/>
          </a:ln>
          <a:effectLst/>
        </p:spPr>
      </p:pic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700DDE00-2BCE-D64F-8811-CC11520CCE9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750493" y="1882729"/>
            <a:ext cx="2520975" cy="1880645"/>
          </a:xfrm>
        </p:spPr>
        <p:txBody>
          <a:bodyPr/>
          <a:lstStyle>
            <a:lvl1pPr marL="496888" indent="0">
              <a:spcBef>
                <a:spcPts val="0"/>
              </a:spcBef>
              <a:spcAft>
                <a:spcPts val="1200"/>
              </a:spcAft>
              <a:tabLst/>
              <a:def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spcBef>
                <a:spcPts val="600"/>
              </a:spcBef>
              <a:spcAft>
                <a:spcPts val="0"/>
              </a:spcAft>
              <a:defRPr lang="en-US" sz="1000" b="1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spcBef>
                <a:spcPts val="600"/>
              </a:spcBef>
              <a:spcAft>
                <a:spcPts val="0"/>
              </a:spcAft>
              <a:defRPr lang="en-US" sz="1000" b="0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spcBef>
                <a:spcPts val="600"/>
              </a:spcBef>
              <a:spcAft>
                <a:spcPts val="0"/>
              </a:spcAft>
              <a:defRPr lang="en-US" sz="100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spcBef>
                <a:spcPts val="600"/>
              </a:spcBef>
              <a:spcAft>
                <a:spcPts val="0"/>
              </a:spcAft>
              <a:defRPr lang="en-GB" sz="1000" kern="12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9525" marR="0" lvl="1" indent="0" algn="l" defTabSz="74295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lang="en-US"/>
              <a:t>Second level</a:t>
            </a:r>
          </a:p>
          <a:p>
            <a:pPr marL="9525" marR="0" lvl="2" indent="0" algn="l" defTabSz="7429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Helvetica" pitchFamily="2" charset="0"/>
              <a:buNone/>
              <a:tabLst/>
            </a:pPr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BFE9268-0479-144E-B995-ABEA06BCD3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50493" y="1464029"/>
            <a:ext cx="421791" cy="403585"/>
          </a:xfrm>
          <a:prstGeom prst="rect">
            <a:avLst/>
          </a:prstGeom>
          <a:ln w="12700">
            <a:noFill/>
          </a:ln>
          <a:effectLst/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F2EB20E-093E-A445-8B8D-C57A5D5A02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8545" y="1464027"/>
            <a:ext cx="421791" cy="403585"/>
          </a:xfrm>
          <a:prstGeom prst="rect">
            <a:avLst/>
          </a:prstGeom>
          <a:ln w="12700">
            <a:noFill/>
          </a:ln>
          <a:effectLst/>
        </p:spPr>
      </p:pic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FF40A562-0CF4-C740-B6AB-7F1F2C6F24E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688494" y="4348581"/>
            <a:ext cx="2523600" cy="1880645"/>
          </a:xfrm>
        </p:spPr>
        <p:txBody>
          <a:bodyPr/>
          <a:lstStyle>
            <a:lvl1pPr marL="496888" indent="0">
              <a:spcBef>
                <a:spcPts val="0"/>
              </a:spcBef>
              <a:spcAft>
                <a:spcPts val="1200"/>
              </a:spcAft>
              <a:tabLst/>
              <a:def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spcBef>
                <a:spcPts val="600"/>
              </a:spcBef>
              <a:spcAft>
                <a:spcPts val="0"/>
              </a:spcAft>
              <a:defRPr lang="en-US" sz="1000" b="1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9525" indent="0">
              <a:spcBef>
                <a:spcPts val="600"/>
              </a:spcBef>
              <a:spcAft>
                <a:spcPts val="0"/>
              </a:spcAft>
              <a:buNone/>
              <a:defRPr lang="en-US" sz="100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spcBef>
                <a:spcPts val="600"/>
              </a:spcBef>
              <a:spcAft>
                <a:spcPts val="0"/>
              </a:spcAft>
              <a:defRPr lang="en-US" sz="100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spcBef>
                <a:spcPts val="600"/>
              </a:spcBef>
              <a:spcAft>
                <a:spcPts val="0"/>
              </a:spcAft>
              <a:defRPr lang="en-GB" sz="1000" kern="12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9525" marR="0" lvl="1" indent="0" algn="l" defTabSz="74295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DC8B997-E599-B34F-9BDB-CC8E027882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85791" y="3944997"/>
            <a:ext cx="421791" cy="403585"/>
          </a:xfrm>
          <a:prstGeom prst="rect">
            <a:avLst/>
          </a:prstGeom>
          <a:ln w="12700">
            <a:noFill/>
          </a:ln>
          <a:effectLst/>
        </p:spPr>
      </p:pic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B7D0DF35-961D-9440-AF59-5D68923A0740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750493" y="4348582"/>
            <a:ext cx="2520975" cy="1880645"/>
          </a:xfrm>
        </p:spPr>
        <p:txBody>
          <a:bodyPr/>
          <a:lstStyle>
            <a:lvl1pPr marL="496888" indent="0">
              <a:spcBef>
                <a:spcPts val="0"/>
              </a:spcBef>
              <a:spcAft>
                <a:spcPts val="1200"/>
              </a:spcAft>
              <a:tabLst/>
              <a:def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spcBef>
                <a:spcPts val="600"/>
              </a:spcBef>
              <a:spcAft>
                <a:spcPts val="0"/>
              </a:spcAft>
              <a:defRPr lang="en-US" sz="1000" b="1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spcBef>
                <a:spcPts val="600"/>
              </a:spcBef>
              <a:spcAft>
                <a:spcPts val="0"/>
              </a:spcAft>
              <a:defRPr lang="en-US" sz="1000" b="0" i="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spcBef>
                <a:spcPts val="600"/>
              </a:spcBef>
              <a:spcAft>
                <a:spcPts val="0"/>
              </a:spcAft>
              <a:defRPr lang="en-US" sz="1000" kern="12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spcBef>
                <a:spcPts val="600"/>
              </a:spcBef>
              <a:spcAft>
                <a:spcPts val="0"/>
              </a:spcAft>
              <a:defRPr lang="en-GB" sz="1000" kern="12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9525" marR="0" lvl="1" indent="0" algn="l" defTabSz="74295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lang="en-US"/>
              <a:t>Second level</a:t>
            </a:r>
          </a:p>
          <a:p>
            <a:pPr marL="9525" marR="0" lvl="2" indent="0" algn="l" defTabSz="7429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Helvetica" pitchFamily="2" charset="0"/>
              <a:buNone/>
              <a:tabLst/>
            </a:pPr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B5D9724-6059-9942-85F7-4A803C30F9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50493" y="3944999"/>
            <a:ext cx="421791" cy="403585"/>
          </a:xfrm>
          <a:prstGeom prst="rect">
            <a:avLst/>
          </a:prstGeom>
          <a:ln w="12700">
            <a:noFill/>
          </a:ln>
          <a:effectLst/>
        </p:spPr>
      </p:pic>
      <p:sp>
        <p:nvSpPr>
          <p:cNvPr id="28" name="Content Placeholder 4">
            <a:extLst>
              <a:ext uri="{FF2B5EF4-FFF2-40B4-BE49-F238E27FC236}">
                <a16:creationId xmlns:a16="http://schemas.microsoft.com/office/drawing/2014/main" id="{E0062872-6D9E-174E-B3CA-2FFB28269BB0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31825" y="4348582"/>
            <a:ext cx="2520975" cy="1880645"/>
          </a:xfrm>
        </p:spPr>
        <p:txBody>
          <a:bodyPr vert="horz" lIns="91440" tIns="45720" rIns="91440" bIns="45720" rtlCol="0">
            <a:normAutofit/>
          </a:bodyPr>
          <a:lstStyle>
            <a:lvl2pPr>
              <a:defRPr lang="en-US" sz="1000" b="1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lang="en-US" sz="10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lang="en-US" sz="1000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lang="en-GB" sz="10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1"/>
            <a:r>
              <a:rPr lang="en-US"/>
              <a:t>Second level</a:t>
            </a:r>
          </a:p>
          <a:p>
            <a:pPr marL="9525" lvl="2" indent="0">
              <a:spcBef>
                <a:spcPts val="600"/>
              </a:spcBef>
              <a:buNone/>
            </a:pPr>
            <a:r>
              <a:rPr lang="en-US"/>
              <a:t>Third level</a:t>
            </a:r>
          </a:p>
          <a:p>
            <a:pPr lvl="3">
              <a:spcBef>
                <a:spcPts val="600"/>
              </a:spcBef>
            </a:pPr>
            <a:r>
              <a:rPr lang="en-US"/>
              <a:t>Fourth level</a:t>
            </a:r>
          </a:p>
          <a:p>
            <a:pPr lvl="4">
              <a:spcBef>
                <a:spcPts val="600"/>
              </a:spcBef>
            </a:pPr>
            <a:r>
              <a:rPr lang="en-US"/>
              <a:t>Fifth level</a:t>
            </a:r>
            <a:endParaRPr lang="en-GB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782A42F-3725-8748-B6EF-B6FCA0C498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8544" y="3944997"/>
            <a:ext cx="421791" cy="40358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7BAC5-7925-4F42-8CF6-A8ECC0B325B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107581" y="1448512"/>
            <a:ext cx="2112962" cy="419100"/>
          </a:xfrm>
        </p:spPr>
        <p:txBody>
          <a:bodyPr anchor="ctr">
            <a:normAutofit/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A87C1C4-C5E8-8646-801A-7036D411572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39837" y="1451927"/>
            <a:ext cx="2112962" cy="419100"/>
          </a:xfrm>
        </p:spPr>
        <p:txBody>
          <a:bodyPr anchor="ctr">
            <a:normAutofit/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D0AEDB4-7F61-604D-94E2-47BB806DDD3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172284" y="1451929"/>
            <a:ext cx="2112962" cy="419100"/>
          </a:xfrm>
        </p:spPr>
        <p:txBody>
          <a:bodyPr anchor="ctr">
            <a:normAutofit/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EC5CAF77-CC67-1343-9C7C-5E5A225F7D1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107581" y="3918347"/>
            <a:ext cx="2112962" cy="419100"/>
          </a:xfrm>
        </p:spPr>
        <p:txBody>
          <a:bodyPr anchor="ctr">
            <a:normAutofit/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34887EE9-E22C-5247-82FD-AD81ABA22A5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039837" y="3921762"/>
            <a:ext cx="2112962" cy="419100"/>
          </a:xfrm>
        </p:spPr>
        <p:txBody>
          <a:bodyPr anchor="ctr">
            <a:normAutofit/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7C271EA1-8AF6-2D4D-86BF-044F0B8CA7E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172284" y="3921764"/>
            <a:ext cx="2112962" cy="419100"/>
          </a:xfrm>
        </p:spPr>
        <p:txBody>
          <a:bodyPr anchor="ctr">
            <a:normAutofit/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4" name="Slide Number Placeholder 14">
            <a:extLst>
              <a:ext uri="{FF2B5EF4-FFF2-40B4-BE49-F238E27FC236}">
                <a16:creationId xmlns:a16="http://schemas.microsoft.com/office/drawing/2014/main" id="{8180E0C9-6E5D-46FA-94A2-C409FCBA4AD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 anchor="b"/>
          <a:lstStyle>
            <a:lvl1pPr>
              <a:defRPr lang="en-GB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7A5FA99-D393-0746-8F9C-FB74097755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9627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et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31825" y="836712"/>
            <a:ext cx="8642349" cy="50421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>
              <a:defRPr lang="en-US" sz="1600" b="0" i="0" dirty="0" smtClean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5pPr>
              <a:defRPr lang="en-GB" dirty="0"/>
            </a:lvl5pPr>
          </a:lstStyle>
          <a:p>
            <a:pPr lvl="0"/>
            <a:r>
              <a:rPr lang="en-US"/>
              <a:t>Sub Heading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7642E50-C356-8E46-B8CF-910B5841C8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7211184-1AAB-594F-A461-8451A25863E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/>
          <a:lstStyle/>
          <a:p>
            <a:fld id="{87A5FA99-D393-0746-8F9C-FB74097755E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F2EB20E-093E-A445-8B8D-C57A5D5A02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8545" y="1464027"/>
            <a:ext cx="421791" cy="403585"/>
          </a:xfrm>
          <a:prstGeom prst="rect">
            <a:avLst/>
          </a:prstGeom>
          <a:ln w="12700">
            <a:noFill/>
          </a:ln>
          <a:effectLst/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A87C1C4-C5E8-8646-801A-7036D411572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39837" y="1451927"/>
            <a:ext cx="2112962" cy="419100"/>
          </a:xfrm>
        </p:spPr>
        <p:txBody>
          <a:bodyPr anchor="ctr">
            <a:normAutofit/>
          </a:bodyPr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56D3A-A8AA-FA40-9763-BC1470C39A1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3731" y="1882763"/>
            <a:ext cx="2509068" cy="4354513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E8E9013-CF5C-344B-966A-81EAF98D0B66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3297238" y="1463675"/>
            <a:ext cx="5976937" cy="4773613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35169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31825" y="836712"/>
            <a:ext cx="8642349" cy="5760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>
              <a:defRPr lang="en-US" sz="1600" b="0" i="0" dirty="0" smtClean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5pPr>
              <a:defRPr lang="en-GB" dirty="0"/>
            </a:lvl5pPr>
          </a:lstStyle>
          <a:p>
            <a:pPr lvl="0"/>
            <a:r>
              <a:rPr lang="en-US"/>
              <a:t>Sub Heading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7642E50-C356-8E46-B8CF-910B5841C8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7211184-1AAB-594F-A461-8451A25863E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/>
          <a:lstStyle/>
          <a:p>
            <a:fld id="{87A5FA99-D393-0746-8F9C-FB74097755E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4018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_no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97642E50-C356-8E46-B8CF-910B5841C8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7211184-1AAB-594F-A461-8451A25863E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/>
          <a:lstStyle/>
          <a:p>
            <a:fld id="{87A5FA99-D393-0746-8F9C-FB74097755E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0300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content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5BD5EEE-52FD-C144-BE56-C3B4F3DCA7CD}"/>
              </a:ext>
            </a:extLst>
          </p:cNvPr>
          <p:cNvGrpSpPr/>
          <p:nvPr userDrawn="1"/>
        </p:nvGrpSpPr>
        <p:grpSpPr>
          <a:xfrm>
            <a:off x="0" y="476672"/>
            <a:ext cx="9906000" cy="6858001"/>
            <a:chOff x="0" y="-1"/>
            <a:chExt cx="9906000" cy="685800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D9CE016-09CE-8D4D-9BC1-5E6EA735A68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13" t="14073"/>
            <a:stretch/>
          </p:blipFill>
          <p:spPr>
            <a:xfrm>
              <a:off x="0" y="-1"/>
              <a:ext cx="9906000" cy="6858001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AC47A24-BF94-0545-A19B-5EB8300C3230}"/>
                </a:ext>
              </a:extLst>
            </p:cNvPr>
            <p:cNvGrpSpPr/>
            <p:nvPr userDrawn="1"/>
          </p:nvGrpSpPr>
          <p:grpSpPr>
            <a:xfrm>
              <a:off x="8121352" y="6021288"/>
              <a:ext cx="1784648" cy="836712"/>
              <a:chOff x="8121352" y="6021288"/>
              <a:chExt cx="1784648" cy="836712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07F9644-4A4E-EF49-A51C-6814DC866D9B}"/>
                  </a:ext>
                </a:extLst>
              </p:cNvPr>
              <p:cNvSpPr/>
              <p:nvPr userDrawn="1"/>
            </p:nvSpPr>
            <p:spPr>
              <a:xfrm>
                <a:off x="8121352" y="6021288"/>
                <a:ext cx="1784648" cy="8367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B06874CD-3FEB-9242-A60F-0681E5FCD05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81392" y="6264418"/>
                <a:ext cx="1232570" cy="427541"/>
              </a:xfrm>
              <a:prstGeom prst="rect">
                <a:avLst/>
              </a:prstGeom>
            </p:spPr>
          </p:pic>
        </p:grp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6CBE6C2-75E7-E84E-A58E-DEFDF705A0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826" y="1700213"/>
            <a:ext cx="8642350" cy="44656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0CC12D2F-F256-1249-9B8E-244845748A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CA5A1431-8F52-F743-8A10-63CEE333D5D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/>
          <a:lstStyle/>
          <a:p>
            <a:fld id="{87A5FA99-D393-0746-8F9C-FB74097755E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E3C1BB7D-1903-D94C-8073-CB63C6DDD6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825" y="836712"/>
            <a:ext cx="8642349" cy="5760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>
              <a:defRPr lang="en-US" sz="1600" b="0" i="0" dirty="0" smtClean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5pPr>
              <a:defRPr lang="en-GB" dirty="0"/>
            </a:lvl5pPr>
          </a:lstStyle>
          <a:p>
            <a:pPr lvl="0"/>
            <a:r>
              <a:rPr lang="en-US"/>
              <a:t>Sub Heading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013B5A4-F6D2-C24B-8AA8-D8E8D0A35A42}"/>
              </a:ext>
            </a:extLst>
          </p:cNvPr>
          <p:cNvSpPr/>
          <p:nvPr userDrawn="1"/>
        </p:nvSpPr>
        <p:spPr>
          <a:xfrm>
            <a:off x="631825" y="764704"/>
            <a:ext cx="8642349" cy="36000"/>
          </a:xfrm>
          <a:prstGeom prst="ellipse">
            <a:avLst/>
          </a:prstGeom>
          <a:gradFill flip="none" rotWithShape="1">
            <a:gsLst>
              <a:gs pos="4000">
                <a:schemeClr val="bg2"/>
              </a:gs>
              <a:gs pos="53000">
                <a:schemeClr val="tx2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GB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3837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content_no sub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7314033-FB5E-CF46-B99A-C5E12735646D}"/>
              </a:ext>
            </a:extLst>
          </p:cNvPr>
          <p:cNvGrpSpPr/>
          <p:nvPr userDrawn="1"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5187872-C27E-5E49-A36E-B5EB6EC432B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13" t="14073"/>
            <a:stretch/>
          </p:blipFill>
          <p:spPr>
            <a:xfrm>
              <a:off x="0" y="-1"/>
              <a:ext cx="9906000" cy="6858001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CB4B4F0-278E-1B49-B1DB-C3CE41FFC49A}"/>
                </a:ext>
              </a:extLst>
            </p:cNvPr>
            <p:cNvGrpSpPr/>
            <p:nvPr userDrawn="1"/>
          </p:nvGrpSpPr>
          <p:grpSpPr>
            <a:xfrm>
              <a:off x="8121352" y="6021288"/>
              <a:ext cx="1784648" cy="836712"/>
              <a:chOff x="8121352" y="6021288"/>
              <a:chExt cx="1784648" cy="83671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6B5B096-F3B0-1E48-A3CE-E54DF90F8C58}"/>
                  </a:ext>
                </a:extLst>
              </p:cNvPr>
              <p:cNvSpPr/>
              <p:nvPr userDrawn="1"/>
            </p:nvSpPr>
            <p:spPr>
              <a:xfrm>
                <a:off x="8121352" y="6021288"/>
                <a:ext cx="1784648" cy="8367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A6EB917D-41CE-D340-9F11-2DA8366B65F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81392" y="6264418"/>
                <a:ext cx="1232570" cy="427541"/>
              </a:xfrm>
              <a:prstGeom prst="rect">
                <a:avLst/>
              </a:prstGeom>
            </p:spPr>
          </p:pic>
        </p:grp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6CBE6C2-75E7-E84E-A58E-DEFDF705A0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826" y="1700213"/>
            <a:ext cx="8642350" cy="44656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0CC12D2F-F256-1249-9B8E-244845748A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CA5A1431-8F52-F743-8A10-63CEE333D5D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/>
          <a:lstStyle/>
          <a:p>
            <a:fld id="{87A5FA99-D393-0746-8F9C-FB74097755E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E41195B-E309-934E-B0CE-80EDC1C889C2}"/>
              </a:ext>
            </a:extLst>
          </p:cNvPr>
          <p:cNvSpPr/>
          <p:nvPr userDrawn="1"/>
        </p:nvSpPr>
        <p:spPr>
          <a:xfrm>
            <a:off x="631825" y="764704"/>
            <a:ext cx="8642349" cy="36000"/>
          </a:xfrm>
          <a:prstGeom prst="ellipse">
            <a:avLst/>
          </a:prstGeom>
          <a:gradFill flip="none" rotWithShape="1">
            <a:gsLst>
              <a:gs pos="4000">
                <a:schemeClr val="bg2"/>
              </a:gs>
              <a:gs pos="53000">
                <a:schemeClr val="tx2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GB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0772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455B5E0-5684-884F-A0CE-586791993D5E}"/>
              </a:ext>
            </a:extLst>
          </p:cNvPr>
          <p:cNvGrpSpPr/>
          <p:nvPr userDrawn="1"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486C588-025F-D042-8832-048B0EE7B57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13" t="14073"/>
            <a:stretch/>
          </p:blipFill>
          <p:spPr>
            <a:xfrm>
              <a:off x="0" y="-1"/>
              <a:ext cx="9906000" cy="6858001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B25FAA2-58B8-4B4F-9DC0-E2CBD089C15D}"/>
                </a:ext>
              </a:extLst>
            </p:cNvPr>
            <p:cNvGrpSpPr/>
            <p:nvPr userDrawn="1"/>
          </p:nvGrpSpPr>
          <p:grpSpPr>
            <a:xfrm>
              <a:off x="8121352" y="6021288"/>
              <a:ext cx="1784648" cy="836712"/>
              <a:chOff x="8121352" y="6021288"/>
              <a:chExt cx="1784648" cy="836712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DF3AE9A-415B-1842-B9A2-93B8FD450FFC}"/>
                  </a:ext>
                </a:extLst>
              </p:cNvPr>
              <p:cNvSpPr/>
              <p:nvPr userDrawn="1"/>
            </p:nvSpPr>
            <p:spPr>
              <a:xfrm>
                <a:off x="8121352" y="6021288"/>
                <a:ext cx="1784648" cy="8367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2F1CFAC0-2322-A74A-9E2F-90C6517F332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81392" y="6264418"/>
                <a:ext cx="1232570" cy="427541"/>
              </a:xfrm>
              <a:prstGeom prst="rect">
                <a:avLst/>
              </a:prstGeom>
            </p:spPr>
          </p:pic>
        </p:grpSp>
      </p:grp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31825" y="836712"/>
            <a:ext cx="8642349" cy="53978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>
              <a:defRPr lang="en-US" sz="1600" b="0" i="0" dirty="0" smtClean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5pPr>
              <a:defRPr lang="en-GB" dirty="0"/>
            </a:lvl5pPr>
          </a:lstStyle>
          <a:p>
            <a:pPr lvl="0"/>
            <a:r>
              <a:rPr lang="en-US"/>
              <a:t>Sub Heading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7642E50-C356-8E46-B8CF-910B5841C8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7211184-1AAB-594F-A461-8451A25863E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/>
          <a:lstStyle/>
          <a:p>
            <a:fld id="{87A5FA99-D393-0746-8F9C-FB74097755E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F74A094D-1FC1-DB43-9775-5B10304D18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168900" y="1693863"/>
            <a:ext cx="4105275" cy="44719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552DA94-ECB9-164F-9662-68FC0FECDDE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31825" y="1700213"/>
            <a:ext cx="4105275" cy="44656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1A18065-F342-6E4D-8C44-61F70954FD63}"/>
              </a:ext>
            </a:extLst>
          </p:cNvPr>
          <p:cNvSpPr/>
          <p:nvPr userDrawn="1"/>
        </p:nvSpPr>
        <p:spPr>
          <a:xfrm>
            <a:off x="631825" y="764704"/>
            <a:ext cx="8642349" cy="36000"/>
          </a:xfrm>
          <a:prstGeom prst="ellipse">
            <a:avLst/>
          </a:prstGeom>
          <a:gradFill flip="none" rotWithShape="1">
            <a:gsLst>
              <a:gs pos="4000">
                <a:schemeClr val="bg2"/>
              </a:gs>
              <a:gs pos="53000">
                <a:schemeClr val="tx2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GB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741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520B6C6-7BDD-4445-8146-56F38BBD2A15}"/>
              </a:ext>
            </a:extLst>
          </p:cNvPr>
          <p:cNvGrpSpPr/>
          <p:nvPr userDrawn="1"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18BF869-F1A6-CA4C-A7A2-34C6FD532DA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13" t="14073"/>
            <a:stretch/>
          </p:blipFill>
          <p:spPr>
            <a:xfrm>
              <a:off x="0" y="-1"/>
              <a:ext cx="9906000" cy="6858001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16DFC9C-A709-D248-B928-3FE69F2BD844}"/>
                </a:ext>
              </a:extLst>
            </p:cNvPr>
            <p:cNvGrpSpPr/>
            <p:nvPr userDrawn="1"/>
          </p:nvGrpSpPr>
          <p:grpSpPr>
            <a:xfrm>
              <a:off x="8121352" y="6021288"/>
              <a:ext cx="1784648" cy="836712"/>
              <a:chOff x="8121352" y="6021288"/>
              <a:chExt cx="1784648" cy="836712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90D790E-2ACD-914D-BAE2-DAB1ACC3A64A}"/>
                  </a:ext>
                </a:extLst>
              </p:cNvPr>
              <p:cNvSpPr/>
              <p:nvPr userDrawn="1"/>
            </p:nvSpPr>
            <p:spPr>
              <a:xfrm>
                <a:off x="8121352" y="6021288"/>
                <a:ext cx="1784648" cy="8367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</a:endParaRPr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F3DD35AE-647E-584C-920F-79E1F662362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81392" y="6264418"/>
                <a:ext cx="1232570" cy="427541"/>
              </a:xfrm>
              <a:prstGeom prst="rect">
                <a:avLst/>
              </a:prstGeom>
            </p:spPr>
          </p:pic>
        </p:grpSp>
      </p:grp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31825" y="836712"/>
            <a:ext cx="8642349" cy="53978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>
              <a:defRPr lang="en-US" sz="1600" b="0" i="0" dirty="0" smtClean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5pPr>
              <a:defRPr lang="en-GB" dirty="0"/>
            </a:lvl5pPr>
          </a:lstStyle>
          <a:p>
            <a:pPr lvl="0"/>
            <a:r>
              <a:rPr lang="en-US"/>
              <a:t>Sub Heading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7642E50-C356-8E46-B8CF-910B5841C8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7211184-1AAB-594F-A461-8451A25863E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/>
          <a:lstStyle/>
          <a:p>
            <a:fld id="{87A5FA99-D393-0746-8F9C-FB74097755E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63B645A-6BB0-C646-BFD6-F12F4062FD9E}"/>
              </a:ext>
            </a:extLst>
          </p:cNvPr>
          <p:cNvSpPr/>
          <p:nvPr userDrawn="1"/>
        </p:nvSpPr>
        <p:spPr>
          <a:xfrm>
            <a:off x="631825" y="764704"/>
            <a:ext cx="8642349" cy="36000"/>
          </a:xfrm>
          <a:prstGeom prst="ellipse">
            <a:avLst/>
          </a:prstGeom>
          <a:gradFill flip="none" rotWithShape="1">
            <a:gsLst>
              <a:gs pos="4000">
                <a:schemeClr val="bg2"/>
              </a:gs>
              <a:gs pos="53000">
                <a:schemeClr val="tx2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GB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1893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ntent only_no sub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A8A98BD-F1FC-9A47-BBD5-0E543B590C92}"/>
              </a:ext>
            </a:extLst>
          </p:cNvPr>
          <p:cNvGrpSpPr/>
          <p:nvPr userDrawn="1"/>
        </p:nvGrpSpPr>
        <p:grpSpPr>
          <a:xfrm>
            <a:off x="0" y="-1"/>
            <a:ext cx="9906000" cy="6858001"/>
            <a:chOff x="0" y="-1"/>
            <a:chExt cx="9906000" cy="685800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5CA7AE0-CEFF-1648-B028-328B3E444D0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13" t="14073"/>
            <a:stretch/>
          </p:blipFill>
          <p:spPr>
            <a:xfrm>
              <a:off x="0" y="-1"/>
              <a:ext cx="9906000" cy="6858001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7D2F6E3-7AB3-2044-82C4-E9045C194AEF}"/>
                </a:ext>
              </a:extLst>
            </p:cNvPr>
            <p:cNvGrpSpPr/>
            <p:nvPr userDrawn="1"/>
          </p:nvGrpSpPr>
          <p:grpSpPr>
            <a:xfrm>
              <a:off x="8121352" y="6021288"/>
              <a:ext cx="1784648" cy="836712"/>
              <a:chOff x="8121352" y="6021288"/>
              <a:chExt cx="1784648" cy="836712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D551EDA-9B88-264C-8016-AD9772974005}"/>
                  </a:ext>
                </a:extLst>
              </p:cNvPr>
              <p:cNvSpPr/>
              <p:nvPr userDrawn="1"/>
            </p:nvSpPr>
            <p:spPr>
              <a:xfrm>
                <a:off x="8121352" y="6021288"/>
                <a:ext cx="1784648" cy="8367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</a:endParaRPr>
              </a:p>
            </p:txBody>
          </p: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727EB65-038F-FD40-8071-AE44AF1F681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81392" y="6264418"/>
                <a:ext cx="1232570" cy="427541"/>
              </a:xfrm>
              <a:prstGeom prst="rect">
                <a:avLst/>
              </a:prstGeom>
            </p:spPr>
          </p:pic>
        </p:grpSp>
      </p:grpSp>
      <p:sp>
        <p:nvSpPr>
          <p:cNvPr id="14" name="Title 13">
            <a:extLst>
              <a:ext uri="{FF2B5EF4-FFF2-40B4-BE49-F238E27FC236}">
                <a16:creationId xmlns:a16="http://schemas.microsoft.com/office/drawing/2014/main" id="{97642E50-C356-8E46-B8CF-910B5841C8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7211184-1AAB-594F-A461-8451A25863E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/>
          <a:lstStyle/>
          <a:p>
            <a:fld id="{87A5FA99-D393-0746-8F9C-FB74097755E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91B1292-9584-9743-A057-00CE5D96B3DD}"/>
              </a:ext>
            </a:extLst>
          </p:cNvPr>
          <p:cNvSpPr/>
          <p:nvPr userDrawn="1"/>
        </p:nvSpPr>
        <p:spPr>
          <a:xfrm>
            <a:off x="631825" y="764704"/>
            <a:ext cx="8642349" cy="36000"/>
          </a:xfrm>
          <a:prstGeom prst="ellipse">
            <a:avLst/>
          </a:prstGeom>
          <a:gradFill flip="none" rotWithShape="1">
            <a:gsLst>
              <a:gs pos="4000">
                <a:schemeClr val="bg2"/>
              </a:gs>
              <a:gs pos="53000">
                <a:schemeClr val="tx2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GB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7093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97ABF1-D03C-6040-B36A-54E7835510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/>
          <a:lstStyle/>
          <a:p>
            <a:fld id="{87A5FA99-D393-0746-8F9C-FB74097755E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1E458E-4BD9-3F40-98DB-ED119CA473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5" b="5438"/>
          <a:stretch/>
        </p:blipFill>
        <p:spPr>
          <a:xfrm>
            <a:off x="0" y="0"/>
            <a:ext cx="9921145" cy="685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24870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97ABF1-D03C-6040-B36A-54E7835510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/>
          <a:lstStyle/>
          <a:p>
            <a:fld id="{87A5FA99-D393-0746-8F9C-FB74097755E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B91DC4-52C3-3548-93EB-9D17ED33D5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2"/>
          <a:stretch/>
        </p:blipFill>
        <p:spPr>
          <a:xfrm>
            <a:off x="-16566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1928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cK 2. Slide Title"/>
          <p:cNvSpPr>
            <a:spLocks noGrp="1" noChangeArrowheads="1"/>
          </p:cNvSpPr>
          <p:nvPr>
            <p:ph type="title"/>
          </p:nvPr>
        </p:nvSpPr>
        <p:spPr bwMode="auto">
          <a:xfrm>
            <a:off x="131615" y="234864"/>
            <a:ext cx="952695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baseline="0">
                <a:latin typeface="+mj-lt"/>
                <a:ea typeface="+mj-ea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555537" y="6526205"/>
            <a:ext cx="230758" cy="155496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l">
              <a:defRPr lang="en-US" sz="1001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2C328C1-A84F-4A39-A664-DBA00541A8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761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9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481059" y="6265164"/>
            <a:ext cx="1232915" cy="42671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32459" y="765060"/>
            <a:ext cx="8641079" cy="3502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65701" y="330231"/>
            <a:ext cx="2974596" cy="269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4BAA8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59270" y="1816857"/>
            <a:ext cx="8587459" cy="3348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rgbClr val="474747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0" y="6377940"/>
            <a:ext cx="31699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47077" y="6489593"/>
            <a:ext cx="2063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4BAA8B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95BBC6-1F04-7840-9FF2-72FE5C7560A1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392" y="6264418"/>
            <a:ext cx="1232570" cy="427541"/>
          </a:xfrm>
          <a:prstGeom prst="rect">
            <a:avLst/>
          </a:prstGeom>
        </p:spPr>
      </p:pic>
      <p:sp>
        <p:nvSpPr>
          <p:cNvPr id="14" name="Title Placeholder 13">
            <a:extLst>
              <a:ext uri="{FF2B5EF4-FFF2-40B4-BE49-F238E27FC236}">
                <a16:creationId xmlns:a16="http://schemas.microsoft.com/office/drawing/2014/main" id="{AB1B6607-D083-2842-9E73-705EC46F4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26" y="188913"/>
            <a:ext cx="8642350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SLIDE Title</a:t>
            </a:r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7EF8558-0ACE-824D-A84B-D825CBF0042F}"/>
              </a:ext>
            </a:extLst>
          </p:cNvPr>
          <p:cNvSpPr/>
          <p:nvPr userDrawn="1"/>
        </p:nvSpPr>
        <p:spPr>
          <a:xfrm>
            <a:off x="631825" y="764704"/>
            <a:ext cx="8642349" cy="36000"/>
          </a:xfrm>
          <a:prstGeom prst="ellipse">
            <a:avLst/>
          </a:prstGeom>
          <a:gradFill flip="none" rotWithShape="1">
            <a:gsLst>
              <a:gs pos="4000">
                <a:schemeClr val="bg2"/>
              </a:gs>
              <a:gs pos="53000">
                <a:schemeClr val="tx2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F2D543D2-E4D1-A349-A973-919F21E86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1826" y="1700213"/>
            <a:ext cx="8593138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14">
            <a:extLst>
              <a:ext uri="{FF2B5EF4-FFF2-40B4-BE49-F238E27FC236}">
                <a16:creationId xmlns:a16="http://schemas.microsoft.com/office/drawing/2014/main" id="{BB2EFA23-BD25-4C11-AE63-4EA826244CE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 anchor="b"/>
          <a:lstStyle>
            <a:lvl1pPr>
              <a:defRPr lang="en-GB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7A5FA99-D393-0746-8F9C-FB74097755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43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</p:sldLayoutIdLst>
  <p:hf hdr="0" ftr="0" dt="0"/>
  <p:txStyles>
    <p:titleStyle>
      <a:lvl1pPr algn="ctr" defTabSz="742950" rtl="0" eaLnBrk="1" latinLnBrk="0" hangingPunct="1">
        <a:spcBef>
          <a:spcPct val="0"/>
        </a:spcBef>
        <a:buNone/>
        <a:defRPr lang="en-GB" sz="1600" b="0" i="0" kern="1200" cap="all" spc="150" baseline="0" dirty="0">
          <a:solidFill>
            <a:schemeClr val="tx2"/>
          </a:solidFill>
          <a:latin typeface="+mj-lt"/>
          <a:ea typeface="+mj-ea"/>
          <a:cs typeface="DIN Offc Medium" pitchFamily="34" charset="0"/>
        </a:defRPr>
      </a:lvl1pPr>
    </p:titleStyle>
    <p:bodyStyle>
      <a:lvl1pPr marL="0" marR="0" indent="0" algn="l" defTabSz="742950" rtl="0" eaLnBrk="1" fontAlgn="auto" latinLnBrk="0" hangingPunct="1">
        <a:lnSpc>
          <a:spcPct val="100000"/>
        </a:lnSpc>
        <a:spcBef>
          <a:spcPts val="1800"/>
        </a:spcBef>
        <a:spcAft>
          <a:spcPts val="0"/>
        </a:spcAft>
        <a:buClrTx/>
        <a:buSzTx/>
        <a:buFont typeface="Arial" pitchFamily="34" charset="0"/>
        <a:buNone/>
        <a:tabLst/>
        <a:defRPr lang="en-US" sz="1400" b="1" i="0" kern="1200" dirty="0" smtClean="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9525" marR="0" indent="0" algn="l" defTabSz="742950" rtl="0" eaLnBrk="1" fontAlgn="auto" latinLnBrk="0" hangingPunct="1">
        <a:lnSpc>
          <a:spcPct val="9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1400" b="0" i="0" kern="1200" dirty="0" smtClean="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84150" marR="0" indent="-174625" algn="l" defTabSz="74295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Helvetica" pitchFamily="2" charset="0"/>
        <a:buChar char="-"/>
        <a:tabLst/>
        <a:defRPr lang="en-US" sz="1200" b="0" i="0" kern="1200" dirty="0" smtClean="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9525" marR="0" indent="0" algn="l" defTabSz="74295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Helvetica" pitchFamily="2" charset="0"/>
        <a:buNone/>
        <a:tabLst/>
        <a:defRPr lang="en-US" sz="1200" b="0" i="1" kern="1200" dirty="0" smtClean="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184150" marR="0" indent="0" algn="l" defTabSz="74295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Tx/>
        <a:buNone/>
        <a:tabLst/>
        <a:defRPr lang="en-GB" sz="1200" b="0" i="1" kern="1200" dirty="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043113" indent="-185738" algn="l" defTabSz="742950" rtl="0" eaLnBrk="1" latinLnBrk="0" hangingPunct="1">
        <a:spcBef>
          <a:spcPct val="20000"/>
        </a:spcBef>
        <a:buFont typeface="Arial" pitchFamily="34" charset="0"/>
        <a:buChar char="•"/>
        <a:defRPr sz="1625" kern="1200">
          <a:solidFill>
            <a:schemeClr val="bg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spcBef>
          <a:spcPct val="20000"/>
        </a:spcBef>
        <a:buFont typeface="Arial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spcBef>
          <a:spcPct val="20000"/>
        </a:spcBef>
        <a:buFont typeface="Arial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spcBef>
          <a:spcPct val="20000"/>
        </a:spcBef>
        <a:buFont typeface="Arial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pos="3120">
          <p15:clr>
            <a:srgbClr val="F26B43"/>
          </p15:clr>
        </p15:guide>
        <p15:guide id="3" orient="horz" pos="119">
          <p15:clr>
            <a:srgbClr val="F26B43"/>
          </p15:clr>
        </p15:guide>
        <p15:guide id="4" pos="398">
          <p15:clr>
            <a:srgbClr val="F26B43"/>
          </p15:clr>
        </p15:guide>
        <p15:guide id="5" pos="5842">
          <p15:clr>
            <a:srgbClr val="F26B43"/>
          </p15:clr>
        </p15:guide>
        <p15:guide id="6" orient="horz" pos="1071">
          <p15:clr>
            <a:srgbClr val="F26B43"/>
          </p15:clr>
        </p15:guide>
        <p15:guide id="7" orient="horz" pos="3884">
          <p15:clr>
            <a:srgbClr val="F26B43"/>
          </p15:clr>
        </p15:guide>
        <p15:guide id="8" pos="2984">
          <p15:clr>
            <a:srgbClr val="F26B43"/>
          </p15:clr>
        </p15:guide>
        <p15:guide id="9" pos="325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95BBC6-1F04-7840-9FF2-72FE5C7560A1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392" y="6264418"/>
            <a:ext cx="1232570" cy="427541"/>
          </a:xfrm>
          <a:prstGeom prst="rect">
            <a:avLst/>
          </a:prstGeom>
        </p:spPr>
      </p:pic>
      <p:sp>
        <p:nvSpPr>
          <p:cNvPr id="14" name="Title Placeholder 13">
            <a:extLst>
              <a:ext uri="{FF2B5EF4-FFF2-40B4-BE49-F238E27FC236}">
                <a16:creationId xmlns:a16="http://schemas.microsoft.com/office/drawing/2014/main" id="{AB1B6607-D083-2842-9E73-705EC46F4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26" y="188913"/>
            <a:ext cx="8642350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SLIDE Title</a:t>
            </a:r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7EF8558-0ACE-824D-A84B-D825CBF0042F}"/>
              </a:ext>
            </a:extLst>
          </p:cNvPr>
          <p:cNvSpPr/>
          <p:nvPr userDrawn="1"/>
        </p:nvSpPr>
        <p:spPr>
          <a:xfrm>
            <a:off x="631825" y="764704"/>
            <a:ext cx="8642349" cy="36000"/>
          </a:xfrm>
          <a:prstGeom prst="ellipse">
            <a:avLst/>
          </a:prstGeom>
          <a:gradFill flip="none" rotWithShape="1">
            <a:gsLst>
              <a:gs pos="4000">
                <a:schemeClr val="bg2"/>
              </a:gs>
              <a:gs pos="53000">
                <a:schemeClr val="tx2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F2D543D2-E4D1-A349-A973-919F21E86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1826" y="1700213"/>
            <a:ext cx="8593138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14">
            <a:extLst>
              <a:ext uri="{FF2B5EF4-FFF2-40B4-BE49-F238E27FC236}">
                <a16:creationId xmlns:a16="http://schemas.microsoft.com/office/drawing/2014/main" id="{BB2EFA23-BD25-4C11-AE63-4EA826244CE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 anchor="b"/>
          <a:lstStyle>
            <a:lvl1pPr>
              <a:defRPr lang="en-GB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7A5FA99-D393-0746-8F9C-FB74097755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495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</p:sldLayoutIdLst>
  <p:hf hdr="0" ftr="0" dt="0"/>
  <p:txStyles>
    <p:titleStyle>
      <a:lvl1pPr algn="ctr" defTabSz="742950" rtl="0" eaLnBrk="1" latinLnBrk="0" hangingPunct="1">
        <a:spcBef>
          <a:spcPct val="0"/>
        </a:spcBef>
        <a:buNone/>
        <a:defRPr lang="en-GB" sz="1600" b="0" i="0" kern="1200" cap="all" spc="150" baseline="0" dirty="0">
          <a:solidFill>
            <a:schemeClr val="tx2"/>
          </a:solidFill>
          <a:latin typeface="+mj-lt"/>
          <a:ea typeface="+mj-ea"/>
          <a:cs typeface="DIN Offc Medium" pitchFamily="34" charset="0"/>
        </a:defRPr>
      </a:lvl1pPr>
    </p:titleStyle>
    <p:bodyStyle>
      <a:lvl1pPr marL="0" marR="0" indent="0" algn="l" defTabSz="742950" rtl="0" eaLnBrk="1" fontAlgn="auto" latinLnBrk="0" hangingPunct="1">
        <a:lnSpc>
          <a:spcPct val="100000"/>
        </a:lnSpc>
        <a:spcBef>
          <a:spcPts val="1800"/>
        </a:spcBef>
        <a:spcAft>
          <a:spcPts val="0"/>
        </a:spcAft>
        <a:buClrTx/>
        <a:buSzTx/>
        <a:buFont typeface="Arial" pitchFamily="34" charset="0"/>
        <a:buNone/>
        <a:tabLst/>
        <a:defRPr lang="en-US" sz="1400" b="1" i="0" kern="1200" dirty="0" smtClean="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9525" marR="0" indent="0" algn="l" defTabSz="742950" rtl="0" eaLnBrk="1" fontAlgn="auto" latinLnBrk="0" hangingPunct="1">
        <a:lnSpc>
          <a:spcPct val="9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1400" b="0" i="0" kern="1200" dirty="0" smtClean="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84150" marR="0" indent="-174625" algn="l" defTabSz="74295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Helvetica" pitchFamily="2" charset="0"/>
        <a:buChar char="-"/>
        <a:tabLst/>
        <a:defRPr lang="en-US" sz="1200" b="0" i="0" kern="1200" dirty="0" smtClean="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9525" marR="0" indent="0" algn="l" defTabSz="74295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Helvetica" pitchFamily="2" charset="0"/>
        <a:buNone/>
        <a:tabLst/>
        <a:defRPr lang="en-US" sz="1200" b="0" i="1" kern="1200" dirty="0" smtClean="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184150" marR="0" indent="0" algn="l" defTabSz="74295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Tx/>
        <a:buNone/>
        <a:tabLst/>
        <a:defRPr lang="en-GB" sz="1200" b="0" i="1" kern="1200" dirty="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043113" indent="-185738" algn="l" defTabSz="742950" rtl="0" eaLnBrk="1" latinLnBrk="0" hangingPunct="1">
        <a:spcBef>
          <a:spcPct val="20000"/>
        </a:spcBef>
        <a:buFont typeface="Arial" pitchFamily="34" charset="0"/>
        <a:buChar char="•"/>
        <a:defRPr sz="1625" kern="1200">
          <a:solidFill>
            <a:schemeClr val="bg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spcBef>
          <a:spcPct val="20000"/>
        </a:spcBef>
        <a:buFont typeface="Arial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spcBef>
          <a:spcPct val="20000"/>
        </a:spcBef>
        <a:buFont typeface="Arial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spcBef>
          <a:spcPct val="20000"/>
        </a:spcBef>
        <a:buFont typeface="Arial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pos="3120">
          <p15:clr>
            <a:srgbClr val="F26B43"/>
          </p15:clr>
        </p15:guide>
        <p15:guide id="3" orient="horz" pos="119">
          <p15:clr>
            <a:srgbClr val="F26B43"/>
          </p15:clr>
        </p15:guide>
        <p15:guide id="4" pos="398">
          <p15:clr>
            <a:srgbClr val="F26B43"/>
          </p15:clr>
        </p15:guide>
        <p15:guide id="5" pos="5842">
          <p15:clr>
            <a:srgbClr val="F26B43"/>
          </p15:clr>
        </p15:guide>
        <p15:guide id="6" orient="horz" pos="1071">
          <p15:clr>
            <a:srgbClr val="F26B43"/>
          </p15:clr>
        </p15:guide>
        <p15:guide id="7" orient="horz" pos="3884">
          <p15:clr>
            <a:srgbClr val="F26B43"/>
          </p15:clr>
        </p15:guide>
        <p15:guide id="8" pos="2984">
          <p15:clr>
            <a:srgbClr val="F26B43"/>
          </p15:clr>
        </p15:guide>
        <p15:guide id="9" pos="32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26" Type="http://schemas.openxmlformats.org/officeDocument/2006/relationships/image" Target="../media/image45.png"/><Relationship Id="rId21" Type="http://schemas.openxmlformats.org/officeDocument/2006/relationships/image" Target="../media/image40.png"/><Relationship Id="rId34" Type="http://schemas.openxmlformats.org/officeDocument/2006/relationships/image" Target="../media/image53.jpeg"/><Relationship Id="rId7" Type="http://schemas.openxmlformats.org/officeDocument/2006/relationships/image" Target="../media/image26.jpe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5" Type="http://schemas.openxmlformats.org/officeDocument/2006/relationships/image" Target="../media/image44.png"/><Relationship Id="rId33" Type="http://schemas.openxmlformats.org/officeDocument/2006/relationships/image" Target="../media/image5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29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24" Type="http://schemas.openxmlformats.org/officeDocument/2006/relationships/image" Target="../media/image43.jpeg"/><Relationship Id="rId32" Type="http://schemas.openxmlformats.org/officeDocument/2006/relationships/image" Target="../media/image51.png"/><Relationship Id="rId37" Type="http://schemas.openxmlformats.org/officeDocument/2006/relationships/image" Target="../media/image56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23" Type="http://schemas.openxmlformats.org/officeDocument/2006/relationships/image" Target="../media/image42.png"/><Relationship Id="rId28" Type="http://schemas.openxmlformats.org/officeDocument/2006/relationships/image" Target="../media/image47.png"/><Relationship Id="rId36" Type="http://schemas.openxmlformats.org/officeDocument/2006/relationships/image" Target="../media/image55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31" Type="http://schemas.openxmlformats.org/officeDocument/2006/relationships/image" Target="../media/image50.png"/><Relationship Id="rId4" Type="http://schemas.openxmlformats.org/officeDocument/2006/relationships/image" Target="../media/image23.jpg"/><Relationship Id="rId9" Type="http://schemas.openxmlformats.org/officeDocument/2006/relationships/image" Target="../media/image28.png"/><Relationship Id="rId14" Type="http://schemas.openxmlformats.org/officeDocument/2006/relationships/image" Target="../media/image33.png"/><Relationship Id="rId22" Type="http://schemas.openxmlformats.org/officeDocument/2006/relationships/image" Target="../media/image41.png"/><Relationship Id="rId27" Type="http://schemas.openxmlformats.org/officeDocument/2006/relationships/image" Target="../media/image46.png"/><Relationship Id="rId30" Type="http://schemas.openxmlformats.org/officeDocument/2006/relationships/image" Target="../media/image49.png"/><Relationship Id="rId35" Type="http://schemas.openxmlformats.org/officeDocument/2006/relationships/image" Target="../media/image54.png"/><Relationship Id="rId8" Type="http://schemas.openxmlformats.org/officeDocument/2006/relationships/image" Target="../media/image27.png"/><Relationship Id="rId3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32304" y="1908918"/>
            <a:ext cx="4972811" cy="16830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319516" y="6166103"/>
            <a:ext cx="1584960" cy="692150"/>
          </a:xfrm>
          <a:custGeom>
            <a:avLst/>
            <a:gdLst/>
            <a:ahLst/>
            <a:cxnLst/>
            <a:rect l="l" t="t" r="r" b="b"/>
            <a:pathLst>
              <a:path w="1584959" h="692150">
                <a:moveTo>
                  <a:pt x="0" y="691896"/>
                </a:moveTo>
                <a:lnTo>
                  <a:pt x="1584947" y="691896"/>
                </a:lnTo>
                <a:lnTo>
                  <a:pt x="1584947" y="0"/>
                </a:lnTo>
                <a:lnTo>
                  <a:pt x="0" y="0"/>
                </a:lnTo>
                <a:lnTo>
                  <a:pt x="0" y="691896"/>
                </a:lnTo>
                <a:close/>
              </a:path>
            </a:pathLst>
          </a:custGeom>
          <a:solidFill>
            <a:srgbClr val="FD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366680" y="3929742"/>
            <a:ext cx="4331005" cy="7681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GB" sz="2400" b="1" spc="120" dirty="0">
                <a:solidFill>
                  <a:srgbClr val="4BAA8B"/>
                </a:solidFill>
                <a:latin typeface="Calibri"/>
                <a:cs typeface="Calibri"/>
              </a:rPr>
              <a:t>Overview and Introduction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GB" sz="2400" b="1" spc="120" dirty="0">
                <a:solidFill>
                  <a:srgbClr val="4BAA8B"/>
                </a:solidFill>
                <a:latin typeface="Calibri"/>
                <a:cs typeface="Calibri"/>
              </a:rPr>
              <a:t>2021</a:t>
            </a:r>
            <a:endParaRPr sz="2400" b="1" dirty="0">
              <a:latin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67A9A7-ECC1-44AB-8046-2208E62C1A01}"/>
              </a:ext>
            </a:extLst>
          </p:cNvPr>
          <p:cNvSpPr txBox="1"/>
          <p:nvPr/>
        </p:nvSpPr>
        <p:spPr>
          <a:xfrm>
            <a:off x="3557332" y="5622243"/>
            <a:ext cx="6294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2"/>
                </a:solidFill>
              </a:rPr>
              <a:t>Brought to you by authorised agent recruitment-tests.co.uk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704BDB-90D5-4C6E-9391-11803500F2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412" y="5298186"/>
            <a:ext cx="2430426" cy="6481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012A0-720F-4220-A27B-84D86B4F9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3368" y="330231"/>
            <a:ext cx="3599262" cy="492443"/>
          </a:xfrm>
        </p:spPr>
        <p:txBody>
          <a:bodyPr/>
          <a:lstStyle/>
          <a:p>
            <a:pPr algn="ctr"/>
            <a:r>
              <a:rPr lang="en-GB" dirty="0"/>
              <a:t>WHAT IS THE CAMBRIDGE CODE (TCC)?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015991-3E98-443E-94CC-B9012AF7A3E4}"/>
              </a:ext>
            </a:extLst>
          </p:cNvPr>
          <p:cNvSpPr txBox="1"/>
          <p:nvPr/>
        </p:nvSpPr>
        <p:spPr>
          <a:xfrm>
            <a:off x="7391400" y="3572299"/>
            <a:ext cx="1686627" cy="366254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600" spc="-5" dirty="0">
                <a:solidFill>
                  <a:srgbClr val="249F88"/>
                </a:solidFill>
                <a:cs typeface="Segoe UI" panose="020B0502040204020203" pitchFamily="34" charset="0"/>
              </a:rPr>
              <a:t>Clear and practical output</a:t>
            </a:r>
          </a:p>
          <a:p>
            <a:pPr algn="ctr"/>
            <a:endParaRPr lang="en-GB" sz="2000" dirty="0">
              <a:solidFill>
                <a:srgbClr val="249F88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GB" sz="1300" dirty="0">
                <a:latin typeface="Segoe UI" panose="020B0502040204020203" pitchFamily="34" charset="0"/>
                <a:cs typeface="Segoe UI" panose="020B0502040204020203" pitchFamily="34" charset="0"/>
              </a:rPr>
              <a:t>Clear results that are easy to use and do not require specialist interpretation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AD11C5-1319-45CF-B443-15A4B7A2550B}"/>
              </a:ext>
            </a:extLst>
          </p:cNvPr>
          <p:cNvSpPr txBox="1"/>
          <p:nvPr/>
        </p:nvSpPr>
        <p:spPr>
          <a:xfrm>
            <a:off x="978411" y="3572300"/>
            <a:ext cx="1768883" cy="22467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600" dirty="0">
                <a:solidFill>
                  <a:srgbClr val="249F88"/>
                </a:solidFill>
              </a:rPr>
              <a:t>Quick and easy diagnostic</a:t>
            </a:r>
          </a:p>
          <a:p>
            <a:pPr algn="ctr"/>
            <a:endParaRPr lang="en-GB" sz="2000" dirty="0">
              <a:solidFill>
                <a:srgbClr val="249F88"/>
              </a:solidFill>
            </a:endParaRPr>
          </a:p>
          <a:p>
            <a:pPr algn="ctr"/>
            <a:r>
              <a:rPr lang="en-GB" sz="1300" spc="-5" dirty="0">
                <a:latin typeface="Segoe UI"/>
                <a:cs typeface="Segoe UI"/>
              </a:rPr>
              <a:t>Online assessment reveals what would take 6-8 sessions with an occupational psychologist</a:t>
            </a:r>
          </a:p>
          <a:p>
            <a:pPr algn="ctr"/>
            <a:endParaRPr lang="en-GB" dirty="0">
              <a:solidFill>
                <a:srgbClr val="249F88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400EDC-4DA1-4646-82ED-F88B9EE25751}"/>
              </a:ext>
            </a:extLst>
          </p:cNvPr>
          <p:cNvSpPr/>
          <p:nvPr/>
        </p:nvSpPr>
        <p:spPr>
          <a:xfrm>
            <a:off x="892302" y="887360"/>
            <a:ext cx="8121396" cy="536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lang="en-GB" altLang="en-US" sz="1400" dirty="0">
                <a:solidFill>
                  <a:srgbClr val="4BAA8B"/>
                </a:solidFill>
                <a:latin typeface="Segoe UI"/>
                <a:cs typeface="Segoe UI"/>
              </a:rPr>
              <a:t>A new psychometric tool that assesses subconscious drivers of behaviours </a:t>
            </a:r>
          </a:p>
          <a:p>
            <a:pPr marL="12700" marR="5080" algn="ctr">
              <a:spcBef>
                <a:spcPts val="100"/>
              </a:spcBef>
            </a:pPr>
            <a:r>
              <a:rPr lang="en-GB" altLang="en-US" sz="1400" dirty="0">
                <a:solidFill>
                  <a:srgbClr val="4BAA8B"/>
                </a:solidFill>
                <a:latin typeface="Segoe UI"/>
                <a:cs typeface="Segoe UI"/>
              </a:rPr>
              <a:t>in a cost-effective and scalable way</a:t>
            </a:r>
            <a:endParaRPr lang="en-GB" sz="1400" dirty="0">
              <a:solidFill>
                <a:srgbClr val="4BAA8B"/>
              </a:solidFill>
              <a:latin typeface="Segoe UI"/>
              <a:cs typeface="Segoe U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473814-BA28-4A4E-86A8-5125B3412EC9}"/>
              </a:ext>
            </a:extLst>
          </p:cNvPr>
          <p:cNvSpPr txBox="1"/>
          <p:nvPr/>
        </p:nvSpPr>
        <p:spPr>
          <a:xfrm>
            <a:off x="3048000" y="3572300"/>
            <a:ext cx="1900762" cy="18928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600" dirty="0">
                <a:solidFill>
                  <a:srgbClr val="249F88"/>
                </a:solidFill>
              </a:rPr>
              <a:t>Rigorous testing  and validation</a:t>
            </a:r>
          </a:p>
          <a:p>
            <a:pPr algn="ctr"/>
            <a:endParaRPr lang="en-GB" sz="2000" dirty="0"/>
          </a:p>
          <a:p>
            <a:pPr algn="ctr"/>
            <a:r>
              <a:rPr lang="en-GB" sz="1300" spc="-5" dirty="0">
                <a:latin typeface="Segoe UI"/>
                <a:cs typeface="Segoe UI"/>
              </a:rPr>
              <a:t>Developed with Cambridge University, including 4 stages of trials and live-trial validation at Harvard</a:t>
            </a:r>
          </a:p>
        </p:txBody>
      </p:sp>
      <p:sp>
        <p:nvSpPr>
          <p:cNvPr id="13" name="Freeform 4901">
            <a:extLst>
              <a:ext uri="{FF2B5EF4-FFF2-40B4-BE49-F238E27FC236}">
                <a16:creationId xmlns:a16="http://schemas.microsoft.com/office/drawing/2014/main" id="{ED177B4B-65C4-4706-88F7-AE2745771CB9}"/>
              </a:ext>
            </a:extLst>
          </p:cNvPr>
          <p:cNvSpPr>
            <a:spLocks noEditPoints="1"/>
          </p:cNvSpPr>
          <p:nvPr/>
        </p:nvSpPr>
        <p:spPr bwMode="auto">
          <a:xfrm>
            <a:off x="5861213" y="2436933"/>
            <a:ext cx="575806" cy="885482"/>
          </a:xfrm>
          <a:custGeom>
            <a:avLst/>
            <a:gdLst>
              <a:gd name="T0" fmla="*/ 232 w 238"/>
              <a:gd name="T1" fmla="*/ 242 h 366"/>
              <a:gd name="T2" fmla="*/ 216 w 238"/>
              <a:gd name="T3" fmla="*/ 290 h 366"/>
              <a:gd name="T4" fmla="*/ 206 w 238"/>
              <a:gd name="T5" fmla="*/ 274 h 366"/>
              <a:gd name="T6" fmla="*/ 188 w 238"/>
              <a:gd name="T7" fmla="*/ 268 h 366"/>
              <a:gd name="T8" fmla="*/ 186 w 238"/>
              <a:gd name="T9" fmla="*/ 260 h 366"/>
              <a:gd name="T10" fmla="*/ 192 w 238"/>
              <a:gd name="T11" fmla="*/ 224 h 366"/>
              <a:gd name="T12" fmla="*/ 184 w 238"/>
              <a:gd name="T13" fmla="*/ 186 h 366"/>
              <a:gd name="T14" fmla="*/ 164 w 238"/>
              <a:gd name="T15" fmla="*/ 154 h 366"/>
              <a:gd name="T16" fmla="*/ 184 w 238"/>
              <a:gd name="T17" fmla="*/ 130 h 366"/>
              <a:gd name="T18" fmla="*/ 196 w 238"/>
              <a:gd name="T19" fmla="*/ 130 h 366"/>
              <a:gd name="T20" fmla="*/ 220 w 238"/>
              <a:gd name="T21" fmla="*/ 166 h 366"/>
              <a:gd name="T22" fmla="*/ 232 w 238"/>
              <a:gd name="T23" fmla="*/ 208 h 366"/>
              <a:gd name="T24" fmla="*/ 188 w 238"/>
              <a:gd name="T25" fmla="*/ 310 h 366"/>
              <a:gd name="T26" fmla="*/ 200 w 238"/>
              <a:gd name="T27" fmla="*/ 306 h 366"/>
              <a:gd name="T28" fmla="*/ 204 w 238"/>
              <a:gd name="T29" fmla="*/ 296 h 366"/>
              <a:gd name="T30" fmla="*/ 194 w 238"/>
              <a:gd name="T31" fmla="*/ 282 h 366"/>
              <a:gd name="T32" fmla="*/ 182 w 238"/>
              <a:gd name="T33" fmla="*/ 282 h 366"/>
              <a:gd name="T34" fmla="*/ 174 w 238"/>
              <a:gd name="T35" fmla="*/ 296 h 366"/>
              <a:gd name="T36" fmla="*/ 178 w 238"/>
              <a:gd name="T37" fmla="*/ 306 h 366"/>
              <a:gd name="T38" fmla="*/ 188 w 238"/>
              <a:gd name="T39" fmla="*/ 310 h 366"/>
              <a:gd name="T40" fmla="*/ 140 w 238"/>
              <a:gd name="T41" fmla="*/ 98 h 366"/>
              <a:gd name="T42" fmla="*/ 126 w 238"/>
              <a:gd name="T43" fmla="*/ 120 h 366"/>
              <a:gd name="T44" fmla="*/ 132 w 238"/>
              <a:gd name="T45" fmla="*/ 134 h 366"/>
              <a:gd name="T46" fmla="*/ 148 w 238"/>
              <a:gd name="T47" fmla="*/ 142 h 366"/>
              <a:gd name="T48" fmla="*/ 168 w 238"/>
              <a:gd name="T49" fmla="*/ 128 h 366"/>
              <a:gd name="T50" fmla="*/ 168 w 238"/>
              <a:gd name="T51" fmla="*/ 110 h 366"/>
              <a:gd name="T52" fmla="*/ 148 w 238"/>
              <a:gd name="T53" fmla="*/ 98 h 366"/>
              <a:gd name="T54" fmla="*/ 192 w 238"/>
              <a:gd name="T55" fmla="*/ 322 h 366"/>
              <a:gd name="T56" fmla="*/ 188 w 238"/>
              <a:gd name="T57" fmla="*/ 322 h 366"/>
              <a:gd name="T58" fmla="*/ 164 w 238"/>
              <a:gd name="T59" fmla="*/ 306 h 366"/>
              <a:gd name="T60" fmla="*/ 150 w 238"/>
              <a:gd name="T61" fmla="*/ 306 h 366"/>
              <a:gd name="T62" fmla="*/ 106 w 238"/>
              <a:gd name="T63" fmla="*/ 322 h 366"/>
              <a:gd name="T64" fmla="*/ 6 w 238"/>
              <a:gd name="T65" fmla="*/ 322 h 366"/>
              <a:gd name="T66" fmla="*/ 0 w 238"/>
              <a:gd name="T67" fmla="*/ 332 h 366"/>
              <a:gd name="T68" fmla="*/ 0 w 238"/>
              <a:gd name="T69" fmla="*/ 360 h 366"/>
              <a:gd name="T70" fmla="*/ 10 w 238"/>
              <a:gd name="T71" fmla="*/ 366 h 366"/>
              <a:gd name="T72" fmla="*/ 232 w 238"/>
              <a:gd name="T73" fmla="*/ 366 h 366"/>
              <a:gd name="T74" fmla="*/ 238 w 238"/>
              <a:gd name="T75" fmla="*/ 356 h 366"/>
              <a:gd name="T76" fmla="*/ 236 w 238"/>
              <a:gd name="T77" fmla="*/ 328 h 366"/>
              <a:gd name="T78" fmla="*/ 228 w 238"/>
              <a:gd name="T79" fmla="*/ 322 h 366"/>
              <a:gd name="T80" fmla="*/ 16 w 238"/>
              <a:gd name="T81" fmla="*/ 206 h 366"/>
              <a:gd name="T82" fmla="*/ 114 w 238"/>
              <a:gd name="T83" fmla="*/ 262 h 366"/>
              <a:gd name="T84" fmla="*/ 96 w 238"/>
              <a:gd name="T85" fmla="*/ 236 h 366"/>
              <a:gd name="T86" fmla="*/ 106 w 238"/>
              <a:gd name="T87" fmla="*/ 238 h 366"/>
              <a:gd name="T88" fmla="*/ 154 w 238"/>
              <a:gd name="T89" fmla="*/ 156 h 366"/>
              <a:gd name="T90" fmla="*/ 140 w 238"/>
              <a:gd name="T91" fmla="*/ 156 h 366"/>
              <a:gd name="T92" fmla="*/ 120 w 238"/>
              <a:gd name="T93" fmla="*/ 146 h 366"/>
              <a:gd name="T94" fmla="*/ 110 w 238"/>
              <a:gd name="T95" fmla="*/ 126 h 366"/>
              <a:gd name="T96" fmla="*/ 110 w 238"/>
              <a:gd name="T97" fmla="*/ 112 h 366"/>
              <a:gd name="T98" fmla="*/ 120 w 238"/>
              <a:gd name="T99" fmla="*/ 92 h 366"/>
              <a:gd name="T100" fmla="*/ 140 w 238"/>
              <a:gd name="T101" fmla="*/ 82 h 366"/>
              <a:gd name="T102" fmla="*/ 160 w 238"/>
              <a:gd name="T103" fmla="*/ 84 h 366"/>
              <a:gd name="T104" fmla="*/ 184 w 238"/>
              <a:gd name="T105" fmla="*/ 106 h 366"/>
              <a:gd name="T106" fmla="*/ 202 w 238"/>
              <a:gd name="T107" fmla="*/ 76 h 366"/>
              <a:gd name="T108" fmla="*/ 200 w 238"/>
              <a:gd name="T109" fmla="*/ 68 h 366"/>
              <a:gd name="T110" fmla="*/ 196 w 238"/>
              <a:gd name="T111" fmla="*/ 40 h 366"/>
              <a:gd name="T112" fmla="*/ 166 w 238"/>
              <a:gd name="T113" fmla="*/ 0 h 366"/>
              <a:gd name="T114" fmla="*/ 156 w 238"/>
              <a:gd name="T115" fmla="*/ 42 h 366"/>
              <a:gd name="T116" fmla="*/ 142 w 238"/>
              <a:gd name="T117" fmla="*/ 34 h 366"/>
              <a:gd name="T118" fmla="*/ 132 w 238"/>
              <a:gd name="T119" fmla="*/ 40 h 366"/>
              <a:gd name="T120" fmla="*/ 40 w 238"/>
              <a:gd name="T121" fmla="*/ 198 h 366"/>
              <a:gd name="T122" fmla="*/ 42 w 238"/>
              <a:gd name="T123" fmla="*/ 204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8" h="366">
                <a:moveTo>
                  <a:pt x="232" y="224"/>
                </a:moveTo>
                <a:lnTo>
                  <a:pt x="232" y="224"/>
                </a:lnTo>
                <a:lnTo>
                  <a:pt x="232" y="242"/>
                </a:lnTo>
                <a:lnTo>
                  <a:pt x="228" y="260"/>
                </a:lnTo>
                <a:lnTo>
                  <a:pt x="222" y="276"/>
                </a:lnTo>
                <a:lnTo>
                  <a:pt x="216" y="290"/>
                </a:lnTo>
                <a:lnTo>
                  <a:pt x="216" y="290"/>
                </a:lnTo>
                <a:lnTo>
                  <a:pt x="212" y="282"/>
                </a:lnTo>
                <a:lnTo>
                  <a:pt x="206" y="274"/>
                </a:lnTo>
                <a:lnTo>
                  <a:pt x="198" y="270"/>
                </a:lnTo>
                <a:lnTo>
                  <a:pt x="188" y="268"/>
                </a:lnTo>
                <a:lnTo>
                  <a:pt x="188" y="268"/>
                </a:lnTo>
                <a:lnTo>
                  <a:pt x="182" y="270"/>
                </a:lnTo>
                <a:lnTo>
                  <a:pt x="182" y="270"/>
                </a:lnTo>
                <a:lnTo>
                  <a:pt x="186" y="260"/>
                </a:lnTo>
                <a:lnTo>
                  <a:pt x="190" y="248"/>
                </a:lnTo>
                <a:lnTo>
                  <a:pt x="192" y="236"/>
                </a:lnTo>
                <a:lnTo>
                  <a:pt x="192" y="224"/>
                </a:lnTo>
                <a:lnTo>
                  <a:pt x="192" y="224"/>
                </a:lnTo>
                <a:lnTo>
                  <a:pt x="190" y="204"/>
                </a:lnTo>
                <a:lnTo>
                  <a:pt x="184" y="186"/>
                </a:lnTo>
                <a:lnTo>
                  <a:pt x="176" y="168"/>
                </a:lnTo>
                <a:lnTo>
                  <a:pt x="164" y="154"/>
                </a:lnTo>
                <a:lnTo>
                  <a:pt x="164" y="154"/>
                </a:lnTo>
                <a:lnTo>
                  <a:pt x="172" y="148"/>
                </a:lnTo>
                <a:lnTo>
                  <a:pt x="180" y="140"/>
                </a:lnTo>
                <a:lnTo>
                  <a:pt x="184" y="130"/>
                </a:lnTo>
                <a:lnTo>
                  <a:pt x="186" y="120"/>
                </a:lnTo>
                <a:lnTo>
                  <a:pt x="186" y="120"/>
                </a:lnTo>
                <a:lnTo>
                  <a:pt x="196" y="130"/>
                </a:lnTo>
                <a:lnTo>
                  <a:pt x="206" y="142"/>
                </a:lnTo>
                <a:lnTo>
                  <a:pt x="214" y="154"/>
                </a:lnTo>
                <a:lnTo>
                  <a:pt x="220" y="166"/>
                </a:lnTo>
                <a:lnTo>
                  <a:pt x="226" y="180"/>
                </a:lnTo>
                <a:lnTo>
                  <a:pt x="230" y="194"/>
                </a:lnTo>
                <a:lnTo>
                  <a:pt x="232" y="208"/>
                </a:lnTo>
                <a:lnTo>
                  <a:pt x="232" y="224"/>
                </a:lnTo>
                <a:lnTo>
                  <a:pt x="232" y="224"/>
                </a:lnTo>
                <a:close/>
                <a:moveTo>
                  <a:pt x="188" y="310"/>
                </a:moveTo>
                <a:lnTo>
                  <a:pt x="188" y="310"/>
                </a:lnTo>
                <a:lnTo>
                  <a:pt x="194" y="310"/>
                </a:lnTo>
                <a:lnTo>
                  <a:pt x="200" y="306"/>
                </a:lnTo>
                <a:lnTo>
                  <a:pt x="202" y="302"/>
                </a:lnTo>
                <a:lnTo>
                  <a:pt x="204" y="296"/>
                </a:lnTo>
                <a:lnTo>
                  <a:pt x="204" y="296"/>
                </a:lnTo>
                <a:lnTo>
                  <a:pt x="202" y="290"/>
                </a:lnTo>
                <a:lnTo>
                  <a:pt x="200" y="284"/>
                </a:lnTo>
                <a:lnTo>
                  <a:pt x="194" y="282"/>
                </a:lnTo>
                <a:lnTo>
                  <a:pt x="188" y="280"/>
                </a:lnTo>
                <a:lnTo>
                  <a:pt x="188" y="280"/>
                </a:lnTo>
                <a:lnTo>
                  <a:pt x="182" y="282"/>
                </a:lnTo>
                <a:lnTo>
                  <a:pt x="178" y="284"/>
                </a:lnTo>
                <a:lnTo>
                  <a:pt x="174" y="290"/>
                </a:lnTo>
                <a:lnTo>
                  <a:pt x="174" y="296"/>
                </a:lnTo>
                <a:lnTo>
                  <a:pt x="174" y="296"/>
                </a:lnTo>
                <a:lnTo>
                  <a:pt x="174" y="302"/>
                </a:lnTo>
                <a:lnTo>
                  <a:pt x="178" y="306"/>
                </a:lnTo>
                <a:lnTo>
                  <a:pt x="182" y="310"/>
                </a:lnTo>
                <a:lnTo>
                  <a:pt x="188" y="310"/>
                </a:lnTo>
                <a:lnTo>
                  <a:pt x="188" y="310"/>
                </a:lnTo>
                <a:close/>
                <a:moveTo>
                  <a:pt x="148" y="98"/>
                </a:moveTo>
                <a:lnTo>
                  <a:pt x="148" y="98"/>
                </a:lnTo>
                <a:lnTo>
                  <a:pt x="140" y="98"/>
                </a:lnTo>
                <a:lnTo>
                  <a:pt x="132" y="104"/>
                </a:lnTo>
                <a:lnTo>
                  <a:pt x="128" y="110"/>
                </a:lnTo>
                <a:lnTo>
                  <a:pt x="126" y="120"/>
                </a:lnTo>
                <a:lnTo>
                  <a:pt x="126" y="120"/>
                </a:lnTo>
                <a:lnTo>
                  <a:pt x="128" y="128"/>
                </a:lnTo>
                <a:lnTo>
                  <a:pt x="132" y="134"/>
                </a:lnTo>
                <a:lnTo>
                  <a:pt x="140" y="140"/>
                </a:lnTo>
                <a:lnTo>
                  <a:pt x="148" y="142"/>
                </a:lnTo>
                <a:lnTo>
                  <a:pt x="148" y="142"/>
                </a:lnTo>
                <a:lnTo>
                  <a:pt x="156" y="140"/>
                </a:lnTo>
                <a:lnTo>
                  <a:pt x="164" y="134"/>
                </a:lnTo>
                <a:lnTo>
                  <a:pt x="168" y="128"/>
                </a:lnTo>
                <a:lnTo>
                  <a:pt x="170" y="120"/>
                </a:lnTo>
                <a:lnTo>
                  <a:pt x="170" y="120"/>
                </a:lnTo>
                <a:lnTo>
                  <a:pt x="168" y="110"/>
                </a:lnTo>
                <a:lnTo>
                  <a:pt x="164" y="104"/>
                </a:lnTo>
                <a:lnTo>
                  <a:pt x="156" y="98"/>
                </a:lnTo>
                <a:lnTo>
                  <a:pt x="148" y="98"/>
                </a:lnTo>
                <a:lnTo>
                  <a:pt x="148" y="98"/>
                </a:lnTo>
                <a:close/>
                <a:moveTo>
                  <a:pt x="228" y="322"/>
                </a:moveTo>
                <a:lnTo>
                  <a:pt x="192" y="322"/>
                </a:lnTo>
                <a:lnTo>
                  <a:pt x="192" y="322"/>
                </a:lnTo>
                <a:lnTo>
                  <a:pt x="188" y="322"/>
                </a:lnTo>
                <a:lnTo>
                  <a:pt x="188" y="322"/>
                </a:lnTo>
                <a:lnTo>
                  <a:pt x="178" y="320"/>
                </a:lnTo>
                <a:lnTo>
                  <a:pt x="170" y="314"/>
                </a:lnTo>
                <a:lnTo>
                  <a:pt x="164" y="306"/>
                </a:lnTo>
                <a:lnTo>
                  <a:pt x="162" y="296"/>
                </a:lnTo>
                <a:lnTo>
                  <a:pt x="162" y="296"/>
                </a:lnTo>
                <a:lnTo>
                  <a:pt x="150" y="306"/>
                </a:lnTo>
                <a:lnTo>
                  <a:pt x="136" y="314"/>
                </a:lnTo>
                <a:lnTo>
                  <a:pt x="122" y="318"/>
                </a:lnTo>
                <a:lnTo>
                  <a:pt x="106" y="322"/>
                </a:lnTo>
                <a:lnTo>
                  <a:pt x="10" y="322"/>
                </a:lnTo>
                <a:lnTo>
                  <a:pt x="10" y="322"/>
                </a:lnTo>
                <a:lnTo>
                  <a:pt x="6" y="322"/>
                </a:lnTo>
                <a:lnTo>
                  <a:pt x="2" y="326"/>
                </a:lnTo>
                <a:lnTo>
                  <a:pt x="0" y="328"/>
                </a:lnTo>
                <a:lnTo>
                  <a:pt x="0" y="332"/>
                </a:lnTo>
                <a:lnTo>
                  <a:pt x="0" y="356"/>
                </a:lnTo>
                <a:lnTo>
                  <a:pt x="0" y="356"/>
                </a:lnTo>
                <a:lnTo>
                  <a:pt x="0" y="360"/>
                </a:lnTo>
                <a:lnTo>
                  <a:pt x="2" y="362"/>
                </a:lnTo>
                <a:lnTo>
                  <a:pt x="6" y="366"/>
                </a:lnTo>
                <a:lnTo>
                  <a:pt x="10" y="366"/>
                </a:lnTo>
                <a:lnTo>
                  <a:pt x="228" y="366"/>
                </a:lnTo>
                <a:lnTo>
                  <a:pt x="228" y="366"/>
                </a:lnTo>
                <a:lnTo>
                  <a:pt x="232" y="366"/>
                </a:lnTo>
                <a:lnTo>
                  <a:pt x="234" y="362"/>
                </a:lnTo>
                <a:lnTo>
                  <a:pt x="236" y="360"/>
                </a:lnTo>
                <a:lnTo>
                  <a:pt x="238" y="356"/>
                </a:lnTo>
                <a:lnTo>
                  <a:pt x="238" y="332"/>
                </a:lnTo>
                <a:lnTo>
                  <a:pt x="238" y="332"/>
                </a:lnTo>
                <a:lnTo>
                  <a:pt x="236" y="328"/>
                </a:lnTo>
                <a:lnTo>
                  <a:pt x="234" y="326"/>
                </a:lnTo>
                <a:lnTo>
                  <a:pt x="232" y="322"/>
                </a:lnTo>
                <a:lnTo>
                  <a:pt x="228" y="322"/>
                </a:lnTo>
                <a:lnTo>
                  <a:pt x="228" y="322"/>
                </a:lnTo>
                <a:close/>
                <a:moveTo>
                  <a:pt x="114" y="262"/>
                </a:moveTo>
                <a:lnTo>
                  <a:pt x="16" y="206"/>
                </a:lnTo>
                <a:lnTo>
                  <a:pt x="6" y="222"/>
                </a:lnTo>
                <a:lnTo>
                  <a:pt x="104" y="278"/>
                </a:lnTo>
                <a:lnTo>
                  <a:pt x="114" y="262"/>
                </a:lnTo>
                <a:close/>
                <a:moveTo>
                  <a:pt x="46" y="208"/>
                </a:moveTo>
                <a:lnTo>
                  <a:pt x="96" y="236"/>
                </a:lnTo>
                <a:lnTo>
                  <a:pt x="96" y="236"/>
                </a:lnTo>
                <a:lnTo>
                  <a:pt x="102" y="238"/>
                </a:lnTo>
                <a:lnTo>
                  <a:pt x="102" y="238"/>
                </a:lnTo>
                <a:lnTo>
                  <a:pt x="106" y="238"/>
                </a:lnTo>
                <a:lnTo>
                  <a:pt x="110" y="234"/>
                </a:lnTo>
                <a:lnTo>
                  <a:pt x="154" y="156"/>
                </a:lnTo>
                <a:lnTo>
                  <a:pt x="154" y="156"/>
                </a:lnTo>
                <a:lnTo>
                  <a:pt x="148" y="158"/>
                </a:lnTo>
                <a:lnTo>
                  <a:pt x="148" y="158"/>
                </a:lnTo>
                <a:lnTo>
                  <a:pt x="140" y="156"/>
                </a:lnTo>
                <a:lnTo>
                  <a:pt x="132" y="154"/>
                </a:lnTo>
                <a:lnTo>
                  <a:pt x="126" y="150"/>
                </a:lnTo>
                <a:lnTo>
                  <a:pt x="120" y="146"/>
                </a:lnTo>
                <a:lnTo>
                  <a:pt x="116" y="140"/>
                </a:lnTo>
                <a:lnTo>
                  <a:pt x="112" y="134"/>
                </a:lnTo>
                <a:lnTo>
                  <a:pt x="110" y="126"/>
                </a:lnTo>
                <a:lnTo>
                  <a:pt x="110" y="120"/>
                </a:lnTo>
                <a:lnTo>
                  <a:pt x="110" y="120"/>
                </a:lnTo>
                <a:lnTo>
                  <a:pt x="110" y="112"/>
                </a:lnTo>
                <a:lnTo>
                  <a:pt x="112" y="104"/>
                </a:lnTo>
                <a:lnTo>
                  <a:pt x="116" y="98"/>
                </a:lnTo>
                <a:lnTo>
                  <a:pt x="120" y="92"/>
                </a:lnTo>
                <a:lnTo>
                  <a:pt x="126" y="88"/>
                </a:lnTo>
                <a:lnTo>
                  <a:pt x="132" y="84"/>
                </a:lnTo>
                <a:lnTo>
                  <a:pt x="140" y="82"/>
                </a:lnTo>
                <a:lnTo>
                  <a:pt x="148" y="82"/>
                </a:lnTo>
                <a:lnTo>
                  <a:pt x="148" y="82"/>
                </a:lnTo>
                <a:lnTo>
                  <a:pt x="160" y="84"/>
                </a:lnTo>
                <a:lnTo>
                  <a:pt x="170" y="88"/>
                </a:lnTo>
                <a:lnTo>
                  <a:pt x="178" y="96"/>
                </a:lnTo>
                <a:lnTo>
                  <a:pt x="184" y="106"/>
                </a:lnTo>
                <a:lnTo>
                  <a:pt x="200" y="78"/>
                </a:lnTo>
                <a:lnTo>
                  <a:pt x="200" y="78"/>
                </a:lnTo>
                <a:lnTo>
                  <a:pt x="202" y="76"/>
                </a:lnTo>
                <a:lnTo>
                  <a:pt x="200" y="72"/>
                </a:lnTo>
                <a:lnTo>
                  <a:pt x="200" y="72"/>
                </a:lnTo>
                <a:lnTo>
                  <a:pt x="200" y="68"/>
                </a:lnTo>
                <a:lnTo>
                  <a:pt x="196" y="66"/>
                </a:lnTo>
                <a:lnTo>
                  <a:pt x="184" y="58"/>
                </a:lnTo>
                <a:lnTo>
                  <a:pt x="196" y="40"/>
                </a:lnTo>
                <a:lnTo>
                  <a:pt x="206" y="46"/>
                </a:lnTo>
                <a:lnTo>
                  <a:pt x="216" y="30"/>
                </a:lnTo>
                <a:lnTo>
                  <a:pt x="166" y="0"/>
                </a:lnTo>
                <a:lnTo>
                  <a:pt x="156" y="16"/>
                </a:lnTo>
                <a:lnTo>
                  <a:pt x="168" y="24"/>
                </a:lnTo>
                <a:lnTo>
                  <a:pt x="156" y="42"/>
                </a:lnTo>
                <a:lnTo>
                  <a:pt x="144" y="36"/>
                </a:lnTo>
                <a:lnTo>
                  <a:pt x="144" y="36"/>
                </a:lnTo>
                <a:lnTo>
                  <a:pt x="142" y="34"/>
                </a:lnTo>
                <a:lnTo>
                  <a:pt x="138" y="34"/>
                </a:lnTo>
                <a:lnTo>
                  <a:pt x="134" y="36"/>
                </a:lnTo>
                <a:lnTo>
                  <a:pt x="132" y="40"/>
                </a:lnTo>
                <a:lnTo>
                  <a:pt x="42" y="194"/>
                </a:lnTo>
                <a:lnTo>
                  <a:pt x="42" y="194"/>
                </a:lnTo>
                <a:lnTo>
                  <a:pt x="40" y="198"/>
                </a:lnTo>
                <a:lnTo>
                  <a:pt x="42" y="202"/>
                </a:lnTo>
                <a:lnTo>
                  <a:pt x="42" y="202"/>
                </a:lnTo>
                <a:lnTo>
                  <a:pt x="42" y="204"/>
                </a:lnTo>
                <a:lnTo>
                  <a:pt x="46" y="208"/>
                </a:lnTo>
                <a:lnTo>
                  <a:pt x="46" y="208"/>
                </a:lnTo>
                <a:close/>
              </a:path>
            </a:pathLst>
          </a:custGeom>
          <a:solidFill>
            <a:srgbClr val="0B747C"/>
          </a:solidFill>
          <a:ln>
            <a:noFill/>
          </a:ln>
        </p:spPr>
        <p:txBody>
          <a:bodyPr vert="horz" wrap="square" lIns="82935" tIns="41468" rIns="82935" bIns="41468" numCol="1" anchor="t" anchorCtr="0" compatLnSpc="1">
            <a:prstTxWarp prst="textNoShape">
              <a:avLst/>
            </a:prstTxWarp>
          </a:bodyPr>
          <a:lstStyle/>
          <a:p>
            <a:endParaRPr lang="en-GB" sz="1633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593A6E-F0F7-4FDE-B931-45663513EFB9}"/>
              </a:ext>
            </a:extLst>
          </p:cNvPr>
          <p:cNvSpPr txBox="1"/>
          <p:nvPr/>
        </p:nvSpPr>
        <p:spPr>
          <a:xfrm>
            <a:off x="5326125" y="3572300"/>
            <a:ext cx="1608075" cy="2339102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en-GB" sz="1600" dirty="0">
                <a:solidFill>
                  <a:srgbClr val="249F88"/>
                </a:solidFill>
              </a:rPr>
              <a:t>Assesses the subconscious</a:t>
            </a:r>
          </a:p>
          <a:p>
            <a:pPr algn="ctr"/>
            <a:endParaRPr lang="en-GB" sz="2000" spc="-5" dirty="0">
              <a:latin typeface="Segoe UI"/>
              <a:cs typeface="Segoe UI"/>
            </a:endParaRPr>
          </a:p>
          <a:p>
            <a:pPr algn="ctr">
              <a:defRPr/>
            </a:pPr>
            <a:r>
              <a:rPr lang="en-GB" sz="1300" spc="-5" dirty="0">
                <a:latin typeface="Segoe UI" panose="020B0502040204020203" pitchFamily="34" charset="0"/>
                <a:cs typeface="Segoe UI" panose="020B0502040204020203" pitchFamily="34" charset="0"/>
              </a:rPr>
              <a:t>Assesses subconscious traits and</a:t>
            </a:r>
            <a:r>
              <a:rPr lang="en-GB" sz="1300" dirty="0">
                <a:latin typeface="Segoe UI" panose="020B0502040204020203" pitchFamily="34" charset="0"/>
                <a:ea typeface="MS PGothic" charset="0"/>
                <a:cs typeface="Segoe UI" panose="020B0502040204020203" pitchFamily="34" charset="0"/>
              </a:rPr>
              <a:t> characteristics that are not readily identifiable</a:t>
            </a:r>
            <a:endParaRPr lang="en-GB" sz="1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4" descr="Image result for tool icon">
            <a:extLst>
              <a:ext uri="{FF2B5EF4-FFF2-40B4-BE49-F238E27FC236}">
                <a16:creationId xmlns:a16="http://schemas.microsoft.com/office/drawing/2014/main" id="{48452BDD-4A4C-43B3-92B1-61D405FDE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rgbClr val="29969E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021" y="2344021"/>
            <a:ext cx="1071306" cy="1071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reeform 4959">
            <a:extLst>
              <a:ext uri="{FF2B5EF4-FFF2-40B4-BE49-F238E27FC236}">
                <a16:creationId xmlns:a16="http://schemas.microsoft.com/office/drawing/2014/main" id="{5D23D7C9-36A0-4182-AD16-EC975928F319}"/>
              </a:ext>
            </a:extLst>
          </p:cNvPr>
          <p:cNvSpPr>
            <a:spLocks noEditPoints="1"/>
          </p:cNvSpPr>
          <p:nvPr/>
        </p:nvSpPr>
        <p:spPr bwMode="auto">
          <a:xfrm>
            <a:off x="7731839" y="2499811"/>
            <a:ext cx="992661" cy="772071"/>
          </a:xfrm>
          <a:custGeom>
            <a:avLst/>
            <a:gdLst>
              <a:gd name="T0" fmla="*/ 348 w 360"/>
              <a:gd name="T1" fmla="*/ 0 h 280"/>
              <a:gd name="T2" fmla="*/ 8 w 360"/>
              <a:gd name="T3" fmla="*/ 0 h 280"/>
              <a:gd name="T4" fmla="*/ 0 w 360"/>
              <a:gd name="T5" fmla="*/ 8 h 280"/>
              <a:gd name="T6" fmla="*/ 8 w 360"/>
              <a:gd name="T7" fmla="*/ 242 h 280"/>
              <a:gd name="T8" fmla="*/ 180 w 360"/>
              <a:gd name="T9" fmla="*/ 280 h 280"/>
              <a:gd name="T10" fmla="*/ 358 w 360"/>
              <a:gd name="T11" fmla="*/ 238 h 280"/>
              <a:gd name="T12" fmla="*/ 360 w 360"/>
              <a:gd name="T13" fmla="*/ 4 h 280"/>
              <a:gd name="T14" fmla="*/ 20 w 360"/>
              <a:gd name="T15" fmla="*/ 224 h 280"/>
              <a:gd name="T16" fmla="*/ 200 w 360"/>
              <a:gd name="T17" fmla="*/ 54 h 280"/>
              <a:gd name="T18" fmla="*/ 334 w 360"/>
              <a:gd name="T19" fmla="*/ 26 h 280"/>
              <a:gd name="T20" fmla="*/ 338 w 360"/>
              <a:gd name="T21" fmla="*/ 36 h 280"/>
              <a:gd name="T22" fmla="*/ 204 w 360"/>
              <a:gd name="T23" fmla="*/ 72 h 280"/>
              <a:gd name="T24" fmla="*/ 196 w 360"/>
              <a:gd name="T25" fmla="*/ 72 h 280"/>
              <a:gd name="T26" fmla="*/ 194 w 360"/>
              <a:gd name="T27" fmla="*/ 58 h 280"/>
              <a:gd name="T28" fmla="*/ 200 w 360"/>
              <a:gd name="T29" fmla="*/ 90 h 280"/>
              <a:gd name="T30" fmla="*/ 270 w 360"/>
              <a:gd name="T31" fmla="*/ 76 h 280"/>
              <a:gd name="T32" fmla="*/ 274 w 360"/>
              <a:gd name="T33" fmla="*/ 86 h 280"/>
              <a:gd name="T34" fmla="*/ 204 w 360"/>
              <a:gd name="T35" fmla="*/ 108 h 280"/>
              <a:gd name="T36" fmla="*/ 196 w 360"/>
              <a:gd name="T37" fmla="*/ 106 h 280"/>
              <a:gd name="T38" fmla="*/ 194 w 360"/>
              <a:gd name="T39" fmla="*/ 94 h 280"/>
              <a:gd name="T40" fmla="*/ 340 w 360"/>
              <a:gd name="T41" fmla="*/ 168 h 280"/>
              <a:gd name="T42" fmla="*/ 336 w 360"/>
              <a:gd name="T43" fmla="*/ 174 h 280"/>
              <a:gd name="T44" fmla="*/ 326 w 360"/>
              <a:gd name="T45" fmla="*/ 172 h 280"/>
              <a:gd name="T46" fmla="*/ 284 w 360"/>
              <a:gd name="T47" fmla="*/ 192 h 280"/>
              <a:gd name="T48" fmla="*/ 210 w 360"/>
              <a:gd name="T49" fmla="*/ 242 h 280"/>
              <a:gd name="T50" fmla="*/ 196 w 360"/>
              <a:gd name="T51" fmla="*/ 246 h 280"/>
              <a:gd name="T52" fmla="*/ 192 w 360"/>
              <a:gd name="T53" fmla="*/ 236 h 280"/>
              <a:gd name="T54" fmla="*/ 234 w 360"/>
              <a:gd name="T55" fmla="*/ 156 h 280"/>
              <a:gd name="T56" fmla="*/ 280 w 360"/>
              <a:gd name="T57" fmla="*/ 170 h 280"/>
              <a:gd name="T58" fmla="*/ 290 w 360"/>
              <a:gd name="T59" fmla="*/ 134 h 280"/>
              <a:gd name="T60" fmla="*/ 298 w 360"/>
              <a:gd name="T61" fmla="*/ 124 h 280"/>
              <a:gd name="T62" fmla="*/ 336 w 360"/>
              <a:gd name="T63" fmla="*/ 124 h 280"/>
              <a:gd name="T64" fmla="*/ 340 w 360"/>
              <a:gd name="T65" fmla="*/ 168 h 280"/>
              <a:gd name="T66" fmla="*/ 46 w 360"/>
              <a:gd name="T67" fmla="*/ 68 h 280"/>
              <a:gd name="T68" fmla="*/ 38 w 360"/>
              <a:gd name="T69" fmla="*/ 60 h 280"/>
              <a:gd name="T70" fmla="*/ 42 w 360"/>
              <a:gd name="T71" fmla="*/ 50 h 280"/>
              <a:gd name="T72" fmla="*/ 140 w 360"/>
              <a:gd name="T73" fmla="*/ 68 h 280"/>
              <a:gd name="T74" fmla="*/ 148 w 360"/>
              <a:gd name="T75" fmla="*/ 80 h 280"/>
              <a:gd name="T76" fmla="*/ 138 w 360"/>
              <a:gd name="T77" fmla="*/ 88 h 280"/>
              <a:gd name="T78" fmla="*/ 70 w 360"/>
              <a:gd name="T79" fmla="*/ 126 h 280"/>
              <a:gd name="T80" fmla="*/ 44 w 360"/>
              <a:gd name="T81" fmla="*/ 142 h 280"/>
              <a:gd name="T82" fmla="*/ 38 w 360"/>
              <a:gd name="T83" fmla="*/ 168 h 280"/>
              <a:gd name="T84" fmla="*/ 50 w 360"/>
              <a:gd name="T85" fmla="*/ 202 h 280"/>
              <a:gd name="T86" fmla="*/ 78 w 360"/>
              <a:gd name="T87" fmla="*/ 218 h 280"/>
              <a:gd name="T88" fmla="*/ 98 w 360"/>
              <a:gd name="T89" fmla="*/ 212 h 280"/>
              <a:gd name="T90" fmla="*/ 116 w 360"/>
              <a:gd name="T91" fmla="*/ 186 h 280"/>
              <a:gd name="T92" fmla="*/ 128 w 360"/>
              <a:gd name="T93" fmla="*/ 166 h 280"/>
              <a:gd name="T94" fmla="*/ 116 w 360"/>
              <a:gd name="T95" fmla="*/ 132 h 280"/>
              <a:gd name="T96" fmla="*/ 88 w 360"/>
              <a:gd name="T97" fmla="*/ 114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60" h="280">
                <a:moveTo>
                  <a:pt x="356" y="2"/>
                </a:moveTo>
                <a:lnTo>
                  <a:pt x="356" y="2"/>
                </a:lnTo>
                <a:lnTo>
                  <a:pt x="352" y="0"/>
                </a:lnTo>
                <a:lnTo>
                  <a:pt x="348" y="0"/>
                </a:lnTo>
                <a:lnTo>
                  <a:pt x="180" y="38"/>
                </a:lnTo>
                <a:lnTo>
                  <a:pt x="12" y="0"/>
                </a:lnTo>
                <a:lnTo>
                  <a:pt x="12" y="0"/>
                </a:lnTo>
                <a:lnTo>
                  <a:pt x="8" y="0"/>
                </a:lnTo>
                <a:lnTo>
                  <a:pt x="4" y="2"/>
                </a:lnTo>
                <a:lnTo>
                  <a:pt x="4" y="2"/>
                </a:lnTo>
                <a:lnTo>
                  <a:pt x="0" y="4"/>
                </a:lnTo>
                <a:lnTo>
                  <a:pt x="0" y="8"/>
                </a:lnTo>
                <a:lnTo>
                  <a:pt x="0" y="232"/>
                </a:lnTo>
                <a:lnTo>
                  <a:pt x="0" y="232"/>
                </a:lnTo>
                <a:lnTo>
                  <a:pt x="2" y="238"/>
                </a:lnTo>
                <a:lnTo>
                  <a:pt x="8" y="242"/>
                </a:lnTo>
                <a:lnTo>
                  <a:pt x="178" y="280"/>
                </a:lnTo>
                <a:lnTo>
                  <a:pt x="178" y="280"/>
                </a:lnTo>
                <a:lnTo>
                  <a:pt x="180" y="280"/>
                </a:lnTo>
                <a:lnTo>
                  <a:pt x="180" y="280"/>
                </a:lnTo>
                <a:lnTo>
                  <a:pt x="182" y="280"/>
                </a:lnTo>
                <a:lnTo>
                  <a:pt x="352" y="242"/>
                </a:lnTo>
                <a:lnTo>
                  <a:pt x="352" y="242"/>
                </a:lnTo>
                <a:lnTo>
                  <a:pt x="358" y="238"/>
                </a:lnTo>
                <a:lnTo>
                  <a:pt x="360" y="232"/>
                </a:lnTo>
                <a:lnTo>
                  <a:pt x="360" y="8"/>
                </a:lnTo>
                <a:lnTo>
                  <a:pt x="360" y="8"/>
                </a:lnTo>
                <a:lnTo>
                  <a:pt x="360" y="4"/>
                </a:lnTo>
                <a:lnTo>
                  <a:pt x="356" y="2"/>
                </a:lnTo>
                <a:lnTo>
                  <a:pt x="356" y="2"/>
                </a:lnTo>
                <a:close/>
                <a:moveTo>
                  <a:pt x="170" y="258"/>
                </a:moveTo>
                <a:lnTo>
                  <a:pt x="20" y="224"/>
                </a:lnTo>
                <a:lnTo>
                  <a:pt x="20" y="22"/>
                </a:lnTo>
                <a:lnTo>
                  <a:pt x="170" y="56"/>
                </a:lnTo>
                <a:lnTo>
                  <a:pt x="170" y="258"/>
                </a:lnTo>
                <a:close/>
                <a:moveTo>
                  <a:pt x="200" y="54"/>
                </a:moveTo>
                <a:lnTo>
                  <a:pt x="326" y="24"/>
                </a:lnTo>
                <a:lnTo>
                  <a:pt x="326" y="24"/>
                </a:lnTo>
                <a:lnTo>
                  <a:pt x="330" y="24"/>
                </a:lnTo>
                <a:lnTo>
                  <a:pt x="334" y="26"/>
                </a:lnTo>
                <a:lnTo>
                  <a:pt x="336" y="28"/>
                </a:lnTo>
                <a:lnTo>
                  <a:pt x="338" y="32"/>
                </a:lnTo>
                <a:lnTo>
                  <a:pt x="338" y="32"/>
                </a:lnTo>
                <a:lnTo>
                  <a:pt x="338" y="36"/>
                </a:lnTo>
                <a:lnTo>
                  <a:pt x="336" y="40"/>
                </a:lnTo>
                <a:lnTo>
                  <a:pt x="334" y="42"/>
                </a:lnTo>
                <a:lnTo>
                  <a:pt x="330" y="44"/>
                </a:lnTo>
                <a:lnTo>
                  <a:pt x="204" y="72"/>
                </a:lnTo>
                <a:lnTo>
                  <a:pt x="204" y="72"/>
                </a:lnTo>
                <a:lnTo>
                  <a:pt x="202" y="74"/>
                </a:lnTo>
                <a:lnTo>
                  <a:pt x="202" y="74"/>
                </a:lnTo>
                <a:lnTo>
                  <a:pt x="196" y="72"/>
                </a:lnTo>
                <a:lnTo>
                  <a:pt x="192" y="66"/>
                </a:lnTo>
                <a:lnTo>
                  <a:pt x="192" y="66"/>
                </a:lnTo>
                <a:lnTo>
                  <a:pt x="192" y="62"/>
                </a:lnTo>
                <a:lnTo>
                  <a:pt x="194" y="58"/>
                </a:lnTo>
                <a:lnTo>
                  <a:pt x="196" y="56"/>
                </a:lnTo>
                <a:lnTo>
                  <a:pt x="200" y="54"/>
                </a:lnTo>
                <a:lnTo>
                  <a:pt x="200" y="54"/>
                </a:lnTo>
                <a:close/>
                <a:moveTo>
                  <a:pt x="200" y="90"/>
                </a:moveTo>
                <a:lnTo>
                  <a:pt x="262" y="74"/>
                </a:lnTo>
                <a:lnTo>
                  <a:pt x="262" y="74"/>
                </a:lnTo>
                <a:lnTo>
                  <a:pt x="266" y="74"/>
                </a:lnTo>
                <a:lnTo>
                  <a:pt x="270" y="76"/>
                </a:lnTo>
                <a:lnTo>
                  <a:pt x="274" y="78"/>
                </a:lnTo>
                <a:lnTo>
                  <a:pt x="274" y="82"/>
                </a:lnTo>
                <a:lnTo>
                  <a:pt x="274" y="82"/>
                </a:lnTo>
                <a:lnTo>
                  <a:pt x="274" y="86"/>
                </a:lnTo>
                <a:lnTo>
                  <a:pt x="274" y="90"/>
                </a:lnTo>
                <a:lnTo>
                  <a:pt x="270" y="92"/>
                </a:lnTo>
                <a:lnTo>
                  <a:pt x="268" y="94"/>
                </a:lnTo>
                <a:lnTo>
                  <a:pt x="204" y="108"/>
                </a:lnTo>
                <a:lnTo>
                  <a:pt x="204" y="108"/>
                </a:lnTo>
                <a:lnTo>
                  <a:pt x="202" y="108"/>
                </a:lnTo>
                <a:lnTo>
                  <a:pt x="202" y="108"/>
                </a:lnTo>
                <a:lnTo>
                  <a:pt x="196" y="106"/>
                </a:lnTo>
                <a:lnTo>
                  <a:pt x="192" y="102"/>
                </a:lnTo>
                <a:lnTo>
                  <a:pt x="192" y="102"/>
                </a:lnTo>
                <a:lnTo>
                  <a:pt x="192" y="98"/>
                </a:lnTo>
                <a:lnTo>
                  <a:pt x="194" y="94"/>
                </a:lnTo>
                <a:lnTo>
                  <a:pt x="196" y="90"/>
                </a:lnTo>
                <a:lnTo>
                  <a:pt x="200" y="90"/>
                </a:lnTo>
                <a:lnTo>
                  <a:pt x="200" y="90"/>
                </a:lnTo>
                <a:close/>
                <a:moveTo>
                  <a:pt x="340" y="168"/>
                </a:moveTo>
                <a:lnTo>
                  <a:pt x="340" y="168"/>
                </a:lnTo>
                <a:lnTo>
                  <a:pt x="340" y="172"/>
                </a:lnTo>
                <a:lnTo>
                  <a:pt x="336" y="174"/>
                </a:lnTo>
                <a:lnTo>
                  <a:pt x="336" y="174"/>
                </a:lnTo>
                <a:lnTo>
                  <a:pt x="332" y="176"/>
                </a:lnTo>
                <a:lnTo>
                  <a:pt x="332" y="176"/>
                </a:lnTo>
                <a:lnTo>
                  <a:pt x="330" y="174"/>
                </a:lnTo>
                <a:lnTo>
                  <a:pt x="326" y="172"/>
                </a:lnTo>
                <a:lnTo>
                  <a:pt x="316" y="162"/>
                </a:lnTo>
                <a:lnTo>
                  <a:pt x="288" y="190"/>
                </a:lnTo>
                <a:lnTo>
                  <a:pt x="288" y="190"/>
                </a:lnTo>
                <a:lnTo>
                  <a:pt x="284" y="192"/>
                </a:lnTo>
                <a:lnTo>
                  <a:pt x="278" y="192"/>
                </a:lnTo>
                <a:lnTo>
                  <a:pt x="246" y="178"/>
                </a:lnTo>
                <a:lnTo>
                  <a:pt x="210" y="242"/>
                </a:lnTo>
                <a:lnTo>
                  <a:pt x="210" y="242"/>
                </a:lnTo>
                <a:lnTo>
                  <a:pt x="206" y="246"/>
                </a:lnTo>
                <a:lnTo>
                  <a:pt x="200" y="248"/>
                </a:lnTo>
                <a:lnTo>
                  <a:pt x="200" y="248"/>
                </a:lnTo>
                <a:lnTo>
                  <a:pt x="196" y="246"/>
                </a:lnTo>
                <a:lnTo>
                  <a:pt x="196" y="246"/>
                </a:lnTo>
                <a:lnTo>
                  <a:pt x="194" y="244"/>
                </a:lnTo>
                <a:lnTo>
                  <a:pt x="192" y="240"/>
                </a:lnTo>
                <a:lnTo>
                  <a:pt x="192" y="236"/>
                </a:lnTo>
                <a:lnTo>
                  <a:pt x="192" y="234"/>
                </a:lnTo>
                <a:lnTo>
                  <a:pt x="232" y="160"/>
                </a:lnTo>
                <a:lnTo>
                  <a:pt x="232" y="160"/>
                </a:lnTo>
                <a:lnTo>
                  <a:pt x="234" y="156"/>
                </a:lnTo>
                <a:lnTo>
                  <a:pt x="238" y="154"/>
                </a:lnTo>
                <a:lnTo>
                  <a:pt x="242" y="154"/>
                </a:lnTo>
                <a:lnTo>
                  <a:pt x="246" y="154"/>
                </a:lnTo>
                <a:lnTo>
                  <a:pt x="280" y="170"/>
                </a:lnTo>
                <a:lnTo>
                  <a:pt x="302" y="148"/>
                </a:lnTo>
                <a:lnTo>
                  <a:pt x="292" y="138"/>
                </a:lnTo>
                <a:lnTo>
                  <a:pt x="292" y="138"/>
                </a:lnTo>
                <a:lnTo>
                  <a:pt x="290" y="134"/>
                </a:lnTo>
                <a:lnTo>
                  <a:pt x="290" y="128"/>
                </a:lnTo>
                <a:lnTo>
                  <a:pt x="290" y="128"/>
                </a:lnTo>
                <a:lnTo>
                  <a:pt x="292" y="126"/>
                </a:lnTo>
                <a:lnTo>
                  <a:pt x="298" y="124"/>
                </a:lnTo>
                <a:lnTo>
                  <a:pt x="298" y="124"/>
                </a:lnTo>
                <a:lnTo>
                  <a:pt x="332" y="124"/>
                </a:lnTo>
                <a:lnTo>
                  <a:pt x="332" y="124"/>
                </a:lnTo>
                <a:lnTo>
                  <a:pt x="336" y="124"/>
                </a:lnTo>
                <a:lnTo>
                  <a:pt x="338" y="126"/>
                </a:lnTo>
                <a:lnTo>
                  <a:pt x="340" y="128"/>
                </a:lnTo>
                <a:lnTo>
                  <a:pt x="340" y="132"/>
                </a:lnTo>
                <a:lnTo>
                  <a:pt x="340" y="168"/>
                </a:lnTo>
                <a:close/>
                <a:moveTo>
                  <a:pt x="138" y="88"/>
                </a:moveTo>
                <a:lnTo>
                  <a:pt x="138" y="88"/>
                </a:lnTo>
                <a:lnTo>
                  <a:pt x="136" y="88"/>
                </a:lnTo>
                <a:lnTo>
                  <a:pt x="46" y="68"/>
                </a:lnTo>
                <a:lnTo>
                  <a:pt x="46" y="68"/>
                </a:lnTo>
                <a:lnTo>
                  <a:pt x="42" y="66"/>
                </a:lnTo>
                <a:lnTo>
                  <a:pt x="40" y="62"/>
                </a:lnTo>
                <a:lnTo>
                  <a:pt x="38" y="60"/>
                </a:lnTo>
                <a:lnTo>
                  <a:pt x="38" y="56"/>
                </a:lnTo>
                <a:lnTo>
                  <a:pt x="38" y="56"/>
                </a:lnTo>
                <a:lnTo>
                  <a:pt x="40" y="52"/>
                </a:lnTo>
                <a:lnTo>
                  <a:pt x="42" y="50"/>
                </a:lnTo>
                <a:lnTo>
                  <a:pt x="46" y="48"/>
                </a:lnTo>
                <a:lnTo>
                  <a:pt x="50" y="48"/>
                </a:lnTo>
                <a:lnTo>
                  <a:pt x="140" y="68"/>
                </a:lnTo>
                <a:lnTo>
                  <a:pt x="140" y="68"/>
                </a:lnTo>
                <a:lnTo>
                  <a:pt x="144" y="70"/>
                </a:lnTo>
                <a:lnTo>
                  <a:pt x="146" y="72"/>
                </a:lnTo>
                <a:lnTo>
                  <a:pt x="148" y="76"/>
                </a:lnTo>
                <a:lnTo>
                  <a:pt x="148" y="80"/>
                </a:lnTo>
                <a:lnTo>
                  <a:pt x="148" y="80"/>
                </a:lnTo>
                <a:lnTo>
                  <a:pt x="144" y="86"/>
                </a:lnTo>
                <a:lnTo>
                  <a:pt x="138" y="88"/>
                </a:lnTo>
                <a:lnTo>
                  <a:pt x="138" y="88"/>
                </a:lnTo>
                <a:close/>
                <a:moveTo>
                  <a:pt x="78" y="172"/>
                </a:moveTo>
                <a:lnTo>
                  <a:pt x="78" y="126"/>
                </a:lnTo>
                <a:lnTo>
                  <a:pt x="78" y="126"/>
                </a:lnTo>
                <a:lnTo>
                  <a:pt x="70" y="126"/>
                </a:lnTo>
                <a:lnTo>
                  <a:pt x="62" y="128"/>
                </a:lnTo>
                <a:lnTo>
                  <a:pt x="56" y="132"/>
                </a:lnTo>
                <a:lnTo>
                  <a:pt x="50" y="136"/>
                </a:lnTo>
                <a:lnTo>
                  <a:pt x="44" y="142"/>
                </a:lnTo>
                <a:lnTo>
                  <a:pt x="42" y="150"/>
                </a:lnTo>
                <a:lnTo>
                  <a:pt x="40" y="158"/>
                </a:lnTo>
                <a:lnTo>
                  <a:pt x="38" y="168"/>
                </a:lnTo>
                <a:lnTo>
                  <a:pt x="38" y="168"/>
                </a:lnTo>
                <a:lnTo>
                  <a:pt x="40" y="176"/>
                </a:lnTo>
                <a:lnTo>
                  <a:pt x="42" y="186"/>
                </a:lnTo>
                <a:lnTo>
                  <a:pt x="44" y="194"/>
                </a:lnTo>
                <a:lnTo>
                  <a:pt x="50" y="202"/>
                </a:lnTo>
                <a:lnTo>
                  <a:pt x="56" y="208"/>
                </a:lnTo>
                <a:lnTo>
                  <a:pt x="62" y="212"/>
                </a:lnTo>
                <a:lnTo>
                  <a:pt x="70" y="216"/>
                </a:lnTo>
                <a:lnTo>
                  <a:pt x="78" y="218"/>
                </a:lnTo>
                <a:lnTo>
                  <a:pt x="78" y="218"/>
                </a:lnTo>
                <a:lnTo>
                  <a:pt x="84" y="218"/>
                </a:lnTo>
                <a:lnTo>
                  <a:pt x="92" y="216"/>
                </a:lnTo>
                <a:lnTo>
                  <a:pt x="98" y="212"/>
                </a:lnTo>
                <a:lnTo>
                  <a:pt x="104" y="208"/>
                </a:lnTo>
                <a:lnTo>
                  <a:pt x="110" y="202"/>
                </a:lnTo>
                <a:lnTo>
                  <a:pt x="114" y="194"/>
                </a:lnTo>
                <a:lnTo>
                  <a:pt x="116" y="186"/>
                </a:lnTo>
                <a:lnTo>
                  <a:pt x="116" y="176"/>
                </a:lnTo>
                <a:lnTo>
                  <a:pt x="78" y="172"/>
                </a:lnTo>
                <a:close/>
                <a:moveTo>
                  <a:pt x="128" y="166"/>
                </a:moveTo>
                <a:lnTo>
                  <a:pt x="128" y="166"/>
                </a:lnTo>
                <a:lnTo>
                  <a:pt x="126" y="156"/>
                </a:lnTo>
                <a:lnTo>
                  <a:pt x="124" y="146"/>
                </a:lnTo>
                <a:lnTo>
                  <a:pt x="122" y="138"/>
                </a:lnTo>
                <a:lnTo>
                  <a:pt x="116" y="132"/>
                </a:lnTo>
                <a:lnTo>
                  <a:pt x="110" y="126"/>
                </a:lnTo>
                <a:lnTo>
                  <a:pt x="104" y="120"/>
                </a:lnTo>
                <a:lnTo>
                  <a:pt x="96" y="116"/>
                </a:lnTo>
                <a:lnTo>
                  <a:pt x="88" y="114"/>
                </a:lnTo>
                <a:lnTo>
                  <a:pt x="88" y="160"/>
                </a:lnTo>
                <a:lnTo>
                  <a:pt x="128" y="166"/>
                </a:lnTo>
                <a:close/>
              </a:path>
            </a:pathLst>
          </a:custGeom>
          <a:solidFill>
            <a:srgbClr val="0B747C"/>
          </a:solidFill>
          <a:ln>
            <a:noFill/>
          </a:ln>
        </p:spPr>
        <p:txBody>
          <a:bodyPr vert="horz" wrap="square" lIns="82935" tIns="41468" rIns="82935" bIns="41468" numCol="1" anchor="t" anchorCtr="0" compatLnSpc="1">
            <a:prstTxWarp prst="textNoShape">
              <a:avLst/>
            </a:prstTxWarp>
          </a:bodyPr>
          <a:lstStyle/>
          <a:p>
            <a:endParaRPr lang="en-GB" sz="1633" dirty="0"/>
          </a:p>
        </p:txBody>
      </p:sp>
      <p:sp>
        <p:nvSpPr>
          <p:cNvPr id="22" name="Freeform 5014">
            <a:extLst>
              <a:ext uri="{FF2B5EF4-FFF2-40B4-BE49-F238E27FC236}">
                <a16:creationId xmlns:a16="http://schemas.microsoft.com/office/drawing/2014/main" id="{2FB3D608-7E23-4C35-8BE3-154AC3C30B77}"/>
              </a:ext>
            </a:extLst>
          </p:cNvPr>
          <p:cNvSpPr>
            <a:spLocks noEditPoints="1"/>
          </p:cNvSpPr>
          <p:nvPr/>
        </p:nvSpPr>
        <p:spPr bwMode="auto">
          <a:xfrm>
            <a:off x="1352540" y="2566189"/>
            <a:ext cx="973914" cy="752076"/>
          </a:xfrm>
          <a:custGeom>
            <a:avLst/>
            <a:gdLst>
              <a:gd name="T0" fmla="*/ 360 w 360"/>
              <a:gd name="T1" fmla="*/ 256 h 278"/>
              <a:gd name="T2" fmla="*/ 360 w 360"/>
              <a:gd name="T3" fmla="*/ 252 h 278"/>
              <a:gd name="T4" fmla="*/ 358 w 360"/>
              <a:gd name="T5" fmla="*/ 252 h 278"/>
              <a:gd name="T6" fmla="*/ 318 w 360"/>
              <a:gd name="T7" fmla="*/ 200 h 278"/>
              <a:gd name="T8" fmla="*/ 314 w 360"/>
              <a:gd name="T9" fmla="*/ 198 h 278"/>
              <a:gd name="T10" fmla="*/ 50 w 360"/>
              <a:gd name="T11" fmla="*/ 196 h 278"/>
              <a:gd name="T12" fmla="*/ 46 w 360"/>
              <a:gd name="T13" fmla="*/ 198 h 278"/>
              <a:gd name="T14" fmla="*/ 2 w 360"/>
              <a:gd name="T15" fmla="*/ 250 h 278"/>
              <a:gd name="T16" fmla="*/ 2 w 360"/>
              <a:gd name="T17" fmla="*/ 252 h 278"/>
              <a:gd name="T18" fmla="*/ 0 w 360"/>
              <a:gd name="T19" fmla="*/ 252 h 278"/>
              <a:gd name="T20" fmla="*/ 0 w 360"/>
              <a:gd name="T21" fmla="*/ 256 h 278"/>
              <a:gd name="T22" fmla="*/ 0 w 360"/>
              <a:gd name="T23" fmla="*/ 256 h 278"/>
              <a:gd name="T24" fmla="*/ 0 w 360"/>
              <a:gd name="T25" fmla="*/ 268 h 278"/>
              <a:gd name="T26" fmla="*/ 4 w 360"/>
              <a:gd name="T27" fmla="*/ 276 h 278"/>
              <a:gd name="T28" fmla="*/ 10 w 360"/>
              <a:gd name="T29" fmla="*/ 278 h 278"/>
              <a:gd name="T30" fmla="*/ 350 w 360"/>
              <a:gd name="T31" fmla="*/ 278 h 278"/>
              <a:gd name="T32" fmla="*/ 356 w 360"/>
              <a:gd name="T33" fmla="*/ 276 h 278"/>
              <a:gd name="T34" fmla="*/ 360 w 360"/>
              <a:gd name="T35" fmla="*/ 268 h 278"/>
              <a:gd name="T36" fmla="*/ 360 w 360"/>
              <a:gd name="T37" fmla="*/ 256 h 278"/>
              <a:gd name="T38" fmla="*/ 360 w 360"/>
              <a:gd name="T39" fmla="*/ 256 h 278"/>
              <a:gd name="T40" fmla="*/ 146 w 360"/>
              <a:gd name="T41" fmla="*/ 234 h 278"/>
              <a:gd name="T42" fmla="*/ 226 w 360"/>
              <a:gd name="T43" fmla="*/ 254 h 278"/>
              <a:gd name="T44" fmla="*/ 338 w 360"/>
              <a:gd name="T45" fmla="*/ 268 h 278"/>
              <a:gd name="T46" fmla="*/ 334 w 360"/>
              <a:gd name="T47" fmla="*/ 270 h 278"/>
              <a:gd name="T48" fmla="*/ 332 w 360"/>
              <a:gd name="T49" fmla="*/ 270 h 278"/>
              <a:gd name="T50" fmla="*/ 326 w 360"/>
              <a:gd name="T51" fmla="*/ 268 h 278"/>
              <a:gd name="T52" fmla="*/ 324 w 360"/>
              <a:gd name="T53" fmla="*/ 262 h 278"/>
              <a:gd name="T54" fmla="*/ 326 w 360"/>
              <a:gd name="T55" fmla="*/ 256 h 278"/>
              <a:gd name="T56" fmla="*/ 328 w 360"/>
              <a:gd name="T57" fmla="*/ 256 h 278"/>
              <a:gd name="T58" fmla="*/ 334 w 360"/>
              <a:gd name="T59" fmla="*/ 256 h 278"/>
              <a:gd name="T60" fmla="*/ 338 w 360"/>
              <a:gd name="T61" fmla="*/ 256 h 278"/>
              <a:gd name="T62" fmla="*/ 340 w 360"/>
              <a:gd name="T63" fmla="*/ 262 h 278"/>
              <a:gd name="T64" fmla="*/ 340 w 360"/>
              <a:gd name="T65" fmla="*/ 266 h 278"/>
              <a:gd name="T66" fmla="*/ 338 w 360"/>
              <a:gd name="T67" fmla="*/ 268 h 278"/>
              <a:gd name="T68" fmla="*/ 306 w 360"/>
              <a:gd name="T69" fmla="*/ 184 h 278"/>
              <a:gd name="T70" fmla="*/ 310 w 360"/>
              <a:gd name="T71" fmla="*/ 184 h 278"/>
              <a:gd name="T72" fmla="*/ 318 w 360"/>
              <a:gd name="T73" fmla="*/ 178 h 278"/>
              <a:gd name="T74" fmla="*/ 318 w 360"/>
              <a:gd name="T75" fmla="*/ 12 h 278"/>
              <a:gd name="T76" fmla="*/ 318 w 360"/>
              <a:gd name="T77" fmla="*/ 6 h 278"/>
              <a:gd name="T78" fmla="*/ 310 w 360"/>
              <a:gd name="T79" fmla="*/ 0 h 278"/>
              <a:gd name="T80" fmla="*/ 54 w 360"/>
              <a:gd name="T81" fmla="*/ 0 h 278"/>
              <a:gd name="T82" fmla="*/ 50 w 360"/>
              <a:gd name="T83" fmla="*/ 0 h 278"/>
              <a:gd name="T84" fmla="*/ 42 w 360"/>
              <a:gd name="T85" fmla="*/ 6 h 278"/>
              <a:gd name="T86" fmla="*/ 42 w 360"/>
              <a:gd name="T87" fmla="*/ 172 h 278"/>
              <a:gd name="T88" fmla="*/ 42 w 360"/>
              <a:gd name="T89" fmla="*/ 178 h 278"/>
              <a:gd name="T90" fmla="*/ 50 w 360"/>
              <a:gd name="T91" fmla="*/ 184 h 278"/>
              <a:gd name="T92" fmla="*/ 54 w 360"/>
              <a:gd name="T93" fmla="*/ 184 h 278"/>
              <a:gd name="T94" fmla="*/ 294 w 360"/>
              <a:gd name="T95" fmla="*/ 24 h 278"/>
              <a:gd name="T96" fmla="*/ 66 w 360"/>
              <a:gd name="T97" fmla="*/ 16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60" h="278">
                <a:moveTo>
                  <a:pt x="360" y="256"/>
                </a:moveTo>
                <a:lnTo>
                  <a:pt x="360" y="256"/>
                </a:lnTo>
                <a:lnTo>
                  <a:pt x="360" y="252"/>
                </a:lnTo>
                <a:lnTo>
                  <a:pt x="360" y="252"/>
                </a:lnTo>
                <a:lnTo>
                  <a:pt x="358" y="252"/>
                </a:lnTo>
                <a:lnTo>
                  <a:pt x="358" y="252"/>
                </a:lnTo>
                <a:lnTo>
                  <a:pt x="358" y="250"/>
                </a:lnTo>
                <a:lnTo>
                  <a:pt x="318" y="200"/>
                </a:lnTo>
                <a:lnTo>
                  <a:pt x="318" y="200"/>
                </a:lnTo>
                <a:lnTo>
                  <a:pt x="314" y="198"/>
                </a:lnTo>
                <a:lnTo>
                  <a:pt x="310" y="196"/>
                </a:lnTo>
                <a:lnTo>
                  <a:pt x="50" y="196"/>
                </a:lnTo>
                <a:lnTo>
                  <a:pt x="50" y="196"/>
                </a:lnTo>
                <a:lnTo>
                  <a:pt x="46" y="198"/>
                </a:lnTo>
                <a:lnTo>
                  <a:pt x="42" y="200"/>
                </a:lnTo>
                <a:lnTo>
                  <a:pt x="2" y="250"/>
                </a:lnTo>
                <a:lnTo>
                  <a:pt x="2" y="250"/>
                </a:lnTo>
                <a:lnTo>
                  <a:pt x="2" y="252"/>
                </a:lnTo>
                <a:lnTo>
                  <a:pt x="2" y="252"/>
                </a:lnTo>
                <a:lnTo>
                  <a:pt x="0" y="252"/>
                </a:lnTo>
                <a:lnTo>
                  <a:pt x="0" y="252"/>
                </a:lnTo>
                <a:lnTo>
                  <a:pt x="0" y="256"/>
                </a:lnTo>
                <a:lnTo>
                  <a:pt x="0" y="256"/>
                </a:lnTo>
                <a:lnTo>
                  <a:pt x="0" y="256"/>
                </a:lnTo>
                <a:lnTo>
                  <a:pt x="0" y="268"/>
                </a:lnTo>
                <a:lnTo>
                  <a:pt x="0" y="268"/>
                </a:lnTo>
                <a:lnTo>
                  <a:pt x="0" y="272"/>
                </a:lnTo>
                <a:lnTo>
                  <a:pt x="4" y="276"/>
                </a:lnTo>
                <a:lnTo>
                  <a:pt x="6" y="278"/>
                </a:lnTo>
                <a:lnTo>
                  <a:pt x="10" y="278"/>
                </a:lnTo>
                <a:lnTo>
                  <a:pt x="350" y="278"/>
                </a:lnTo>
                <a:lnTo>
                  <a:pt x="350" y="278"/>
                </a:lnTo>
                <a:lnTo>
                  <a:pt x="354" y="278"/>
                </a:lnTo>
                <a:lnTo>
                  <a:pt x="356" y="276"/>
                </a:lnTo>
                <a:lnTo>
                  <a:pt x="360" y="272"/>
                </a:lnTo>
                <a:lnTo>
                  <a:pt x="360" y="268"/>
                </a:lnTo>
                <a:lnTo>
                  <a:pt x="360" y="256"/>
                </a:lnTo>
                <a:lnTo>
                  <a:pt x="360" y="256"/>
                </a:lnTo>
                <a:lnTo>
                  <a:pt x="360" y="256"/>
                </a:lnTo>
                <a:lnTo>
                  <a:pt x="360" y="256"/>
                </a:lnTo>
                <a:close/>
                <a:moveTo>
                  <a:pt x="134" y="254"/>
                </a:moveTo>
                <a:lnTo>
                  <a:pt x="146" y="234"/>
                </a:lnTo>
                <a:lnTo>
                  <a:pt x="214" y="234"/>
                </a:lnTo>
                <a:lnTo>
                  <a:pt x="226" y="254"/>
                </a:lnTo>
                <a:lnTo>
                  <a:pt x="134" y="254"/>
                </a:lnTo>
                <a:close/>
                <a:moveTo>
                  <a:pt x="338" y="268"/>
                </a:moveTo>
                <a:lnTo>
                  <a:pt x="338" y="268"/>
                </a:lnTo>
                <a:lnTo>
                  <a:pt x="334" y="270"/>
                </a:lnTo>
                <a:lnTo>
                  <a:pt x="332" y="270"/>
                </a:lnTo>
                <a:lnTo>
                  <a:pt x="332" y="270"/>
                </a:lnTo>
                <a:lnTo>
                  <a:pt x="326" y="268"/>
                </a:lnTo>
                <a:lnTo>
                  <a:pt x="326" y="268"/>
                </a:lnTo>
                <a:lnTo>
                  <a:pt x="324" y="262"/>
                </a:lnTo>
                <a:lnTo>
                  <a:pt x="324" y="262"/>
                </a:lnTo>
                <a:lnTo>
                  <a:pt x="324" y="260"/>
                </a:lnTo>
                <a:lnTo>
                  <a:pt x="326" y="256"/>
                </a:lnTo>
                <a:lnTo>
                  <a:pt x="326" y="256"/>
                </a:lnTo>
                <a:lnTo>
                  <a:pt x="328" y="256"/>
                </a:lnTo>
                <a:lnTo>
                  <a:pt x="332" y="254"/>
                </a:lnTo>
                <a:lnTo>
                  <a:pt x="334" y="256"/>
                </a:lnTo>
                <a:lnTo>
                  <a:pt x="338" y="256"/>
                </a:lnTo>
                <a:lnTo>
                  <a:pt x="338" y="256"/>
                </a:lnTo>
                <a:lnTo>
                  <a:pt x="340" y="260"/>
                </a:lnTo>
                <a:lnTo>
                  <a:pt x="340" y="262"/>
                </a:lnTo>
                <a:lnTo>
                  <a:pt x="340" y="262"/>
                </a:lnTo>
                <a:lnTo>
                  <a:pt x="340" y="266"/>
                </a:lnTo>
                <a:lnTo>
                  <a:pt x="338" y="268"/>
                </a:lnTo>
                <a:lnTo>
                  <a:pt x="338" y="268"/>
                </a:lnTo>
                <a:close/>
                <a:moveTo>
                  <a:pt x="54" y="184"/>
                </a:moveTo>
                <a:lnTo>
                  <a:pt x="306" y="184"/>
                </a:lnTo>
                <a:lnTo>
                  <a:pt x="306" y="184"/>
                </a:lnTo>
                <a:lnTo>
                  <a:pt x="310" y="184"/>
                </a:lnTo>
                <a:lnTo>
                  <a:pt x="314" y="182"/>
                </a:lnTo>
                <a:lnTo>
                  <a:pt x="318" y="178"/>
                </a:lnTo>
                <a:lnTo>
                  <a:pt x="318" y="172"/>
                </a:lnTo>
                <a:lnTo>
                  <a:pt x="318" y="12"/>
                </a:lnTo>
                <a:lnTo>
                  <a:pt x="318" y="12"/>
                </a:lnTo>
                <a:lnTo>
                  <a:pt x="318" y="6"/>
                </a:lnTo>
                <a:lnTo>
                  <a:pt x="314" y="2"/>
                </a:lnTo>
                <a:lnTo>
                  <a:pt x="310" y="0"/>
                </a:lnTo>
                <a:lnTo>
                  <a:pt x="306" y="0"/>
                </a:lnTo>
                <a:lnTo>
                  <a:pt x="54" y="0"/>
                </a:lnTo>
                <a:lnTo>
                  <a:pt x="54" y="0"/>
                </a:lnTo>
                <a:lnTo>
                  <a:pt x="50" y="0"/>
                </a:lnTo>
                <a:lnTo>
                  <a:pt x="46" y="2"/>
                </a:lnTo>
                <a:lnTo>
                  <a:pt x="42" y="6"/>
                </a:lnTo>
                <a:lnTo>
                  <a:pt x="42" y="12"/>
                </a:lnTo>
                <a:lnTo>
                  <a:pt x="42" y="172"/>
                </a:lnTo>
                <a:lnTo>
                  <a:pt x="42" y="172"/>
                </a:lnTo>
                <a:lnTo>
                  <a:pt x="42" y="178"/>
                </a:lnTo>
                <a:lnTo>
                  <a:pt x="46" y="182"/>
                </a:lnTo>
                <a:lnTo>
                  <a:pt x="50" y="184"/>
                </a:lnTo>
                <a:lnTo>
                  <a:pt x="54" y="184"/>
                </a:lnTo>
                <a:lnTo>
                  <a:pt x="54" y="184"/>
                </a:lnTo>
                <a:close/>
                <a:moveTo>
                  <a:pt x="66" y="24"/>
                </a:moveTo>
                <a:lnTo>
                  <a:pt x="294" y="24"/>
                </a:lnTo>
                <a:lnTo>
                  <a:pt x="294" y="160"/>
                </a:lnTo>
                <a:lnTo>
                  <a:pt x="66" y="160"/>
                </a:lnTo>
                <a:lnTo>
                  <a:pt x="66" y="24"/>
                </a:lnTo>
                <a:close/>
              </a:path>
            </a:pathLst>
          </a:custGeom>
          <a:solidFill>
            <a:srgbClr val="0B747C"/>
          </a:solidFill>
          <a:ln>
            <a:noFill/>
          </a:ln>
        </p:spPr>
        <p:txBody>
          <a:bodyPr vert="horz" wrap="square" lIns="82935" tIns="41468" rIns="82935" bIns="41468" numCol="1" anchor="t" anchorCtr="0" compatLnSpc="1">
            <a:prstTxWarp prst="textNoShape">
              <a:avLst/>
            </a:prstTxWarp>
          </a:bodyPr>
          <a:lstStyle/>
          <a:p>
            <a:endParaRPr lang="en-GB" sz="1633" dirty="0"/>
          </a:p>
        </p:txBody>
      </p:sp>
      <p:sp>
        <p:nvSpPr>
          <p:cNvPr id="25" name="object 15">
            <a:extLst>
              <a:ext uri="{FF2B5EF4-FFF2-40B4-BE49-F238E27FC236}">
                <a16:creationId xmlns:a16="http://schemas.microsoft.com/office/drawing/2014/main" id="{DDCDBFF6-8E30-4C13-98B5-4C05DFF1CA13}"/>
              </a:ext>
            </a:extLst>
          </p:cNvPr>
          <p:cNvSpPr txBox="1">
            <a:spLocks/>
          </p:cNvSpPr>
          <p:nvPr/>
        </p:nvSpPr>
        <p:spPr>
          <a:xfrm>
            <a:off x="747077" y="6489593"/>
            <a:ext cx="2063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240"/>
              </a:lnSpc>
              <a:defRPr/>
            </a:pPr>
            <a:fld id="{81D60167-4931-47E6-BA6A-407CBD079E47}" type="slidenum">
              <a:rPr lang="en-GB" sz="1200" smtClean="0">
                <a:solidFill>
                  <a:srgbClr val="4BAA8B"/>
                </a:solidFill>
                <a:latin typeface="Calibri"/>
                <a:cs typeface="Calibri"/>
              </a:rPr>
              <a:pPr marL="25400">
                <a:lnSpc>
                  <a:spcPts val="1240"/>
                </a:lnSpc>
                <a:defRPr/>
              </a:pPr>
              <a:t>2</a:t>
            </a:fld>
            <a:endParaRPr lang="en-GB" sz="1200" dirty="0">
              <a:solidFill>
                <a:srgbClr val="4BAA8B"/>
              </a:solidFill>
              <a:latin typeface="Calibri"/>
              <a:cs typeface="Calibri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5EE6DAF-D9B2-4BFC-888D-5DB131BF9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451" y="6168197"/>
            <a:ext cx="1371719" cy="36579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97ED7E2-7F97-4B6C-ADFC-0796370E0528}"/>
              </a:ext>
            </a:extLst>
          </p:cNvPr>
          <p:cNvSpPr txBox="1"/>
          <p:nvPr/>
        </p:nvSpPr>
        <p:spPr>
          <a:xfrm>
            <a:off x="3005911" y="6351093"/>
            <a:ext cx="4945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</a:rPr>
              <a:t>Brought to you by authorised agent recruitment-tests.co.uk and iiop.co.uk</a:t>
            </a:r>
          </a:p>
        </p:txBody>
      </p:sp>
    </p:spTree>
    <p:extLst>
      <p:ext uri="{BB962C8B-B14F-4D97-AF65-F5344CB8AC3E}">
        <p14:creationId xmlns:p14="http://schemas.microsoft.com/office/powerpoint/2010/main" val="1449217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7B22D04-C28E-40D0-A33C-A21FAD5A17D6}"/>
              </a:ext>
            </a:extLst>
          </p:cNvPr>
          <p:cNvSpPr/>
          <p:nvPr/>
        </p:nvSpPr>
        <p:spPr>
          <a:xfrm>
            <a:off x="5631119" y="4253260"/>
            <a:ext cx="3366034" cy="1443885"/>
          </a:xfrm>
          <a:prstGeom prst="rect">
            <a:avLst/>
          </a:prstGeom>
          <a:noFill/>
          <a:ln w="952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500"/>
              </a:spcAft>
            </a:pPr>
            <a:r>
              <a:rPr lang="en-GB" sz="1100" b="1" dirty="0">
                <a:solidFill>
                  <a:schemeClr val="tx1"/>
                </a:solidFill>
              </a:rPr>
              <a:t>Assesses the subconscious that is hidden (i.e. “why” an individual behaves in this way)</a:t>
            </a:r>
          </a:p>
          <a:p>
            <a:pPr>
              <a:spcAft>
                <a:spcPts val="500"/>
              </a:spcAft>
            </a:pPr>
            <a:endParaRPr lang="en-GB" sz="1100" b="1" dirty="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</a:pPr>
            <a:endParaRPr lang="en-GB" sz="1100" b="1" dirty="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</a:pPr>
            <a:endParaRPr lang="en-GB" sz="1100" b="1" dirty="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</a:pPr>
            <a:endParaRPr lang="en-GB" sz="1100" b="1" dirty="0">
              <a:solidFill>
                <a:schemeClr val="tx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3E95B4C-5B12-420A-B89B-A3BCE5199D17}"/>
              </a:ext>
            </a:extLst>
          </p:cNvPr>
          <p:cNvCxnSpPr>
            <a:cxnSpLocks/>
          </p:cNvCxnSpPr>
          <p:nvPr/>
        </p:nvCxnSpPr>
        <p:spPr>
          <a:xfrm>
            <a:off x="5812874" y="3624851"/>
            <a:ext cx="305350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9C410681-8121-45A1-B482-3673905C17F1}"/>
              </a:ext>
            </a:extLst>
          </p:cNvPr>
          <p:cNvSpPr/>
          <p:nvPr/>
        </p:nvSpPr>
        <p:spPr>
          <a:xfrm>
            <a:off x="5694500" y="3863241"/>
            <a:ext cx="3291156" cy="444258"/>
          </a:xfrm>
          <a:prstGeom prst="rect">
            <a:avLst/>
          </a:prstGeom>
          <a:solidFill>
            <a:srgbClr val="239F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/>
              <a:t>The Cambridge Code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11E8A11-1989-419C-9620-A34B730F9213}"/>
              </a:ext>
            </a:extLst>
          </p:cNvPr>
          <p:cNvSpPr/>
          <p:nvPr/>
        </p:nvSpPr>
        <p:spPr>
          <a:xfrm>
            <a:off x="5631119" y="1976948"/>
            <a:ext cx="3354538" cy="1306854"/>
          </a:xfrm>
          <a:prstGeom prst="rect">
            <a:avLst/>
          </a:prstGeom>
          <a:noFill/>
          <a:ln w="952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500"/>
              </a:spcAft>
            </a:pPr>
            <a:r>
              <a:rPr lang="en-GB" sz="1100" b="1" dirty="0">
                <a:solidFill>
                  <a:schemeClr val="tx1"/>
                </a:solidFill>
              </a:rPr>
              <a:t>Assess observable reported behaviours (i.e. “what” people do that can be seen by others) </a:t>
            </a:r>
          </a:p>
          <a:p>
            <a:pPr>
              <a:spcAft>
                <a:spcPts val="500"/>
              </a:spcAft>
            </a:pPr>
            <a:endParaRPr lang="en-GB" sz="1100" b="1" dirty="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</a:pPr>
            <a:endParaRPr lang="en-GB" sz="1100" b="1" dirty="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</a:pPr>
            <a:endParaRPr lang="en-GB" sz="1100" b="1" dirty="0">
              <a:solidFill>
                <a:schemeClr val="tx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6BD77A5-36BC-4D9C-A308-A153C02BA9BC}"/>
              </a:ext>
            </a:extLst>
          </p:cNvPr>
          <p:cNvSpPr/>
          <p:nvPr/>
        </p:nvSpPr>
        <p:spPr>
          <a:xfrm>
            <a:off x="5694500" y="1617676"/>
            <a:ext cx="3302653" cy="444258"/>
          </a:xfrm>
          <a:prstGeom prst="rect">
            <a:avLst/>
          </a:prstGeom>
          <a:solidFill>
            <a:srgbClr val="239F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/>
              <a:t>Existing psychometrics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31E197-0B8C-4657-8027-541F17E8339B}"/>
              </a:ext>
            </a:extLst>
          </p:cNvPr>
          <p:cNvSpPr/>
          <p:nvPr/>
        </p:nvSpPr>
        <p:spPr>
          <a:xfrm>
            <a:off x="7677967" y="1669181"/>
            <a:ext cx="1227208" cy="333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07207D8-36D9-4195-9EDF-3F6D1F80E7D7}"/>
              </a:ext>
            </a:extLst>
          </p:cNvPr>
          <p:cNvSpPr/>
          <p:nvPr/>
        </p:nvSpPr>
        <p:spPr>
          <a:xfrm>
            <a:off x="7669903" y="3929167"/>
            <a:ext cx="1227208" cy="333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066" name="Picture 18" descr="Image result for the cambridge code logo">
            <a:extLst>
              <a:ext uri="{FF2B5EF4-FFF2-40B4-BE49-F238E27FC236}">
                <a16:creationId xmlns:a16="http://schemas.microsoft.com/office/drawing/2014/main" id="{3E2F8087-98A4-47AD-B099-7621EADE7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889" y="3959989"/>
            <a:ext cx="733994" cy="27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5AD3D83-9980-48F1-94CE-49A154F63EFB}"/>
              </a:ext>
            </a:extLst>
          </p:cNvPr>
          <p:cNvSpPr/>
          <p:nvPr/>
        </p:nvSpPr>
        <p:spPr>
          <a:xfrm>
            <a:off x="5694500" y="2601115"/>
            <a:ext cx="3291157" cy="7696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00" rtlCol="0" anchor="ctr"/>
          <a:lstStyle/>
          <a:p>
            <a:pPr>
              <a:spcAft>
                <a:spcPts val="500"/>
              </a:spcAft>
            </a:pPr>
            <a:r>
              <a:rPr lang="en-GB" sz="1000" i="1" dirty="0">
                <a:solidFill>
                  <a:schemeClr val="bg1">
                    <a:lumMod val="50000"/>
                  </a:schemeClr>
                </a:solidFill>
              </a:rPr>
              <a:t>Imagine what you see when you first look at a tree – the colour of leaves, the size and shape of the branches. This how the tree presents itself to the world…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A068BDA-FE43-43E7-88A3-74E49778A054}"/>
              </a:ext>
            </a:extLst>
          </p:cNvPr>
          <p:cNvSpPr/>
          <p:nvPr/>
        </p:nvSpPr>
        <p:spPr>
          <a:xfrm>
            <a:off x="5694500" y="4789709"/>
            <a:ext cx="3291156" cy="9074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00" rtlCol="0" anchor="ctr"/>
          <a:lstStyle/>
          <a:p>
            <a:pPr>
              <a:spcAft>
                <a:spcPts val="500"/>
              </a:spcAft>
            </a:pPr>
            <a:r>
              <a:rPr lang="en-GB" sz="1000" i="1" dirty="0">
                <a:solidFill>
                  <a:schemeClr val="bg1">
                    <a:lumMod val="50000"/>
                  </a:schemeClr>
                </a:solidFill>
              </a:rPr>
              <a:t>Now think about the underlying reasons why the tree may look as it does – why is it the tallest? Why is a certain colour? Why could it weather a storm? This is down to things not visible externally – e.g. roots and the soil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F94462-9EFE-452C-9D2C-D22194573329}"/>
              </a:ext>
            </a:extLst>
          </p:cNvPr>
          <p:cNvSpPr txBox="1"/>
          <p:nvPr/>
        </p:nvSpPr>
        <p:spPr>
          <a:xfrm>
            <a:off x="7674662" y="1731278"/>
            <a:ext cx="385282" cy="213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i="1" dirty="0">
                <a:solidFill>
                  <a:schemeClr val="bg1">
                    <a:lumMod val="50000"/>
                  </a:schemeClr>
                </a:solidFill>
              </a:rPr>
              <a:t>E.g.</a:t>
            </a: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BE292680-D1C3-472E-AD82-E254E8E67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5446" y="330231"/>
            <a:ext cx="4355107" cy="246221"/>
          </a:xfrm>
        </p:spPr>
        <p:txBody>
          <a:bodyPr/>
          <a:lstStyle/>
          <a:p>
            <a:pPr algn="ctr"/>
            <a:r>
              <a:rPr lang="en-GB" dirty="0"/>
              <a:t>WHY IS TCC DIFFERENT?</a:t>
            </a:r>
          </a:p>
        </p:txBody>
      </p:sp>
      <p:sp>
        <p:nvSpPr>
          <p:cNvPr id="45" name="object 15">
            <a:extLst>
              <a:ext uri="{FF2B5EF4-FFF2-40B4-BE49-F238E27FC236}">
                <a16:creationId xmlns:a16="http://schemas.microsoft.com/office/drawing/2014/main" id="{7ABE49E8-CFAE-40FF-8408-DA42ECE37A0F}"/>
              </a:ext>
            </a:extLst>
          </p:cNvPr>
          <p:cNvSpPr txBox="1">
            <a:spLocks/>
          </p:cNvSpPr>
          <p:nvPr/>
        </p:nvSpPr>
        <p:spPr>
          <a:xfrm>
            <a:off x="747077" y="6489593"/>
            <a:ext cx="2063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240"/>
              </a:lnSpc>
              <a:defRPr/>
            </a:pPr>
            <a:fld id="{81D60167-4931-47E6-BA6A-407CBD079E47}" type="slidenum">
              <a:rPr lang="en-GB" sz="1200" smtClean="0">
                <a:solidFill>
                  <a:srgbClr val="4BAA8B"/>
                </a:solidFill>
                <a:latin typeface="Calibri"/>
                <a:cs typeface="Calibri"/>
              </a:rPr>
              <a:pPr marL="25400">
                <a:lnSpc>
                  <a:spcPts val="1240"/>
                </a:lnSpc>
                <a:defRPr/>
              </a:pPr>
              <a:t>3</a:t>
            </a:fld>
            <a:endParaRPr lang="en-GB" sz="1200" dirty="0">
              <a:solidFill>
                <a:srgbClr val="4BAA8B"/>
              </a:solidFill>
              <a:latin typeface="Calibri"/>
              <a:cs typeface="Calibri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38F21A0-6FB1-440D-9855-CE12DF0E88D4}"/>
              </a:ext>
            </a:extLst>
          </p:cNvPr>
          <p:cNvSpPr/>
          <p:nvPr/>
        </p:nvSpPr>
        <p:spPr>
          <a:xfrm>
            <a:off x="762000" y="1351798"/>
            <a:ext cx="572583" cy="572583"/>
          </a:xfrm>
          <a:prstGeom prst="ellipse">
            <a:avLst/>
          </a:prstGeom>
          <a:solidFill>
            <a:srgbClr val="239F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9634F55-CF6E-4F3B-B547-EB592368051F}"/>
              </a:ext>
            </a:extLst>
          </p:cNvPr>
          <p:cNvSpPr/>
          <p:nvPr/>
        </p:nvSpPr>
        <p:spPr>
          <a:xfrm>
            <a:off x="762000" y="2284623"/>
            <a:ext cx="572583" cy="572583"/>
          </a:xfrm>
          <a:prstGeom prst="ellipse">
            <a:avLst/>
          </a:prstGeom>
          <a:solidFill>
            <a:srgbClr val="239F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7123067-FCBA-498E-95E7-FAD13F827BFB}"/>
              </a:ext>
            </a:extLst>
          </p:cNvPr>
          <p:cNvSpPr/>
          <p:nvPr/>
        </p:nvSpPr>
        <p:spPr>
          <a:xfrm>
            <a:off x="762000" y="3212812"/>
            <a:ext cx="572583" cy="572583"/>
          </a:xfrm>
          <a:prstGeom prst="ellipse">
            <a:avLst/>
          </a:prstGeom>
          <a:solidFill>
            <a:srgbClr val="239F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E9C17D5-6C0A-4AB4-99A7-17B9BC7F0B8E}"/>
              </a:ext>
            </a:extLst>
          </p:cNvPr>
          <p:cNvSpPr txBox="1"/>
          <p:nvPr/>
        </p:nvSpPr>
        <p:spPr>
          <a:xfrm>
            <a:off x="1439106" y="1372346"/>
            <a:ext cx="3650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Segoe UI" panose="020B0502040204020203" pitchFamily="34" charset="0"/>
                <a:cs typeface="Segoe UI" panose="020B0502040204020203" pitchFamily="34" charset="0"/>
              </a:rPr>
              <a:t>Goes beyond visible behaviours (i.e. the focus of most existing psychometrics)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5D60116-AEAD-47F3-B320-70AE3C0D5BB2}"/>
              </a:ext>
            </a:extLst>
          </p:cNvPr>
          <p:cNvSpPr txBox="1"/>
          <p:nvPr/>
        </p:nvSpPr>
        <p:spPr>
          <a:xfrm>
            <a:off x="1439107" y="2313117"/>
            <a:ext cx="3513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Segoe UI" panose="020B0502040204020203" pitchFamily="34" charset="0"/>
                <a:cs typeface="Segoe UI" panose="020B0502040204020203" pitchFamily="34" charset="0"/>
              </a:rPr>
              <a:t>Unpicks the “why” that sits behind these behaviours by assessing the subconscious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D556F29-E6D4-49B3-AF51-5A215B5E7CA5}"/>
              </a:ext>
            </a:extLst>
          </p:cNvPr>
          <p:cNvSpPr txBox="1"/>
          <p:nvPr/>
        </p:nvSpPr>
        <p:spPr>
          <a:xfrm>
            <a:off x="1439106" y="3123298"/>
            <a:ext cx="37424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Segoe UI" panose="020B0502040204020203" pitchFamily="34" charset="0"/>
                <a:cs typeface="Segoe UI" panose="020B0502040204020203" pitchFamily="34" charset="0"/>
              </a:rPr>
              <a:t>Uses a unique methodology to remove bias (self and observed) and see the “true” individual</a:t>
            </a:r>
          </a:p>
        </p:txBody>
      </p:sp>
      <p:sp>
        <p:nvSpPr>
          <p:cNvPr id="52" name="Freeform 4898">
            <a:extLst>
              <a:ext uri="{FF2B5EF4-FFF2-40B4-BE49-F238E27FC236}">
                <a16:creationId xmlns:a16="http://schemas.microsoft.com/office/drawing/2014/main" id="{9A2CA55E-0346-4676-B2F3-CB36AF0942EC}"/>
              </a:ext>
            </a:extLst>
          </p:cNvPr>
          <p:cNvSpPr>
            <a:spLocks noEditPoints="1"/>
          </p:cNvSpPr>
          <p:nvPr/>
        </p:nvSpPr>
        <p:spPr bwMode="auto">
          <a:xfrm>
            <a:off x="942624" y="3318021"/>
            <a:ext cx="211335" cy="349795"/>
          </a:xfrm>
          <a:custGeom>
            <a:avLst/>
            <a:gdLst>
              <a:gd name="T0" fmla="*/ 162 w 232"/>
              <a:gd name="T1" fmla="*/ 346 h 384"/>
              <a:gd name="T2" fmla="*/ 152 w 232"/>
              <a:gd name="T3" fmla="*/ 352 h 384"/>
              <a:gd name="T4" fmla="*/ 76 w 232"/>
              <a:gd name="T5" fmla="*/ 350 h 384"/>
              <a:gd name="T6" fmla="*/ 70 w 232"/>
              <a:gd name="T7" fmla="*/ 342 h 384"/>
              <a:gd name="T8" fmla="*/ 72 w 232"/>
              <a:gd name="T9" fmla="*/ 334 h 384"/>
              <a:gd name="T10" fmla="*/ 152 w 232"/>
              <a:gd name="T11" fmla="*/ 332 h 384"/>
              <a:gd name="T12" fmla="*/ 160 w 232"/>
              <a:gd name="T13" fmla="*/ 334 h 384"/>
              <a:gd name="T14" fmla="*/ 162 w 232"/>
              <a:gd name="T15" fmla="*/ 342 h 384"/>
              <a:gd name="T16" fmla="*/ 92 w 232"/>
              <a:gd name="T17" fmla="*/ 364 h 384"/>
              <a:gd name="T18" fmla="*/ 84 w 232"/>
              <a:gd name="T19" fmla="*/ 370 h 384"/>
              <a:gd name="T20" fmla="*/ 84 w 232"/>
              <a:gd name="T21" fmla="*/ 378 h 384"/>
              <a:gd name="T22" fmla="*/ 92 w 232"/>
              <a:gd name="T23" fmla="*/ 384 h 384"/>
              <a:gd name="T24" fmla="*/ 142 w 232"/>
              <a:gd name="T25" fmla="*/ 382 h 384"/>
              <a:gd name="T26" fmla="*/ 150 w 232"/>
              <a:gd name="T27" fmla="*/ 374 h 384"/>
              <a:gd name="T28" fmla="*/ 146 w 232"/>
              <a:gd name="T29" fmla="*/ 366 h 384"/>
              <a:gd name="T30" fmla="*/ 140 w 232"/>
              <a:gd name="T31" fmla="*/ 364 h 384"/>
              <a:gd name="T32" fmla="*/ 232 w 232"/>
              <a:gd name="T33" fmla="*/ 132 h 384"/>
              <a:gd name="T34" fmla="*/ 214 w 232"/>
              <a:gd name="T35" fmla="*/ 180 h 384"/>
              <a:gd name="T36" fmla="*/ 190 w 232"/>
              <a:gd name="T37" fmla="*/ 212 h 384"/>
              <a:gd name="T38" fmla="*/ 174 w 232"/>
              <a:gd name="T39" fmla="*/ 248 h 384"/>
              <a:gd name="T40" fmla="*/ 166 w 232"/>
              <a:gd name="T41" fmla="*/ 302 h 384"/>
              <a:gd name="T42" fmla="*/ 160 w 232"/>
              <a:gd name="T43" fmla="*/ 312 h 384"/>
              <a:gd name="T44" fmla="*/ 82 w 232"/>
              <a:gd name="T45" fmla="*/ 318 h 384"/>
              <a:gd name="T46" fmla="*/ 72 w 232"/>
              <a:gd name="T47" fmla="*/ 312 h 384"/>
              <a:gd name="T48" fmla="*/ 66 w 232"/>
              <a:gd name="T49" fmla="*/ 302 h 384"/>
              <a:gd name="T50" fmla="*/ 58 w 232"/>
              <a:gd name="T51" fmla="*/ 248 h 384"/>
              <a:gd name="T52" fmla="*/ 42 w 232"/>
              <a:gd name="T53" fmla="*/ 212 h 384"/>
              <a:gd name="T54" fmla="*/ 18 w 232"/>
              <a:gd name="T55" fmla="*/ 180 h 384"/>
              <a:gd name="T56" fmla="*/ 0 w 232"/>
              <a:gd name="T57" fmla="*/ 132 h 384"/>
              <a:gd name="T58" fmla="*/ 2 w 232"/>
              <a:gd name="T59" fmla="*/ 98 h 384"/>
              <a:gd name="T60" fmla="*/ 28 w 232"/>
              <a:gd name="T61" fmla="*/ 38 h 384"/>
              <a:gd name="T62" fmla="*/ 54 w 232"/>
              <a:gd name="T63" fmla="*/ 16 h 384"/>
              <a:gd name="T64" fmla="*/ 88 w 232"/>
              <a:gd name="T65" fmla="*/ 4 h 384"/>
              <a:gd name="T66" fmla="*/ 116 w 232"/>
              <a:gd name="T67" fmla="*/ 0 h 384"/>
              <a:gd name="T68" fmla="*/ 156 w 232"/>
              <a:gd name="T69" fmla="*/ 6 h 384"/>
              <a:gd name="T70" fmla="*/ 188 w 232"/>
              <a:gd name="T71" fmla="*/ 24 h 384"/>
              <a:gd name="T72" fmla="*/ 216 w 232"/>
              <a:gd name="T73" fmla="*/ 56 h 384"/>
              <a:gd name="T74" fmla="*/ 232 w 232"/>
              <a:gd name="T75" fmla="*/ 120 h 384"/>
              <a:gd name="T76" fmla="*/ 126 w 232"/>
              <a:gd name="T77" fmla="*/ 42 h 384"/>
              <a:gd name="T78" fmla="*/ 120 w 232"/>
              <a:gd name="T79" fmla="*/ 32 h 384"/>
              <a:gd name="T80" fmla="*/ 100 w 232"/>
              <a:gd name="T81" fmla="*/ 32 h 384"/>
              <a:gd name="T82" fmla="*/ 56 w 232"/>
              <a:gd name="T83" fmla="*/ 54 h 384"/>
              <a:gd name="T84" fmla="*/ 30 w 232"/>
              <a:gd name="T85" fmla="*/ 100 h 384"/>
              <a:gd name="T86" fmla="*/ 30 w 232"/>
              <a:gd name="T87" fmla="*/ 124 h 384"/>
              <a:gd name="T88" fmla="*/ 40 w 232"/>
              <a:gd name="T89" fmla="*/ 132 h 384"/>
              <a:gd name="T90" fmla="*/ 46 w 232"/>
              <a:gd name="T91" fmla="*/ 128 h 384"/>
              <a:gd name="T92" fmla="*/ 50 w 232"/>
              <a:gd name="T93" fmla="*/ 122 h 384"/>
              <a:gd name="T94" fmla="*/ 62 w 232"/>
              <a:gd name="T95" fmla="*/ 76 h 384"/>
              <a:gd name="T96" fmla="*/ 92 w 232"/>
              <a:gd name="T97" fmla="*/ 56 h 384"/>
              <a:gd name="T98" fmla="*/ 116 w 232"/>
              <a:gd name="T99" fmla="*/ 52 h 384"/>
              <a:gd name="T100" fmla="*/ 126 w 232"/>
              <a:gd name="T101" fmla="*/ 46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32" h="384">
                <a:moveTo>
                  <a:pt x="162" y="342"/>
                </a:moveTo>
                <a:lnTo>
                  <a:pt x="162" y="342"/>
                </a:lnTo>
                <a:lnTo>
                  <a:pt x="162" y="346"/>
                </a:lnTo>
                <a:lnTo>
                  <a:pt x="160" y="348"/>
                </a:lnTo>
                <a:lnTo>
                  <a:pt x="156" y="350"/>
                </a:lnTo>
                <a:lnTo>
                  <a:pt x="152" y="352"/>
                </a:lnTo>
                <a:lnTo>
                  <a:pt x="80" y="352"/>
                </a:lnTo>
                <a:lnTo>
                  <a:pt x="80" y="352"/>
                </a:lnTo>
                <a:lnTo>
                  <a:pt x="76" y="350"/>
                </a:lnTo>
                <a:lnTo>
                  <a:pt x="72" y="348"/>
                </a:lnTo>
                <a:lnTo>
                  <a:pt x="70" y="346"/>
                </a:lnTo>
                <a:lnTo>
                  <a:pt x="70" y="342"/>
                </a:lnTo>
                <a:lnTo>
                  <a:pt x="70" y="342"/>
                </a:lnTo>
                <a:lnTo>
                  <a:pt x="70" y="338"/>
                </a:lnTo>
                <a:lnTo>
                  <a:pt x="72" y="334"/>
                </a:lnTo>
                <a:lnTo>
                  <a:pt x="76" y="332"/>
                </a:lnTo>
                <a:lnTo>
                  <a:pt x="80" y="332"/>
                </a:lnTo>
                <a:lnTo>
                  <a:pt x="152" y="332"/>
                </a:lnTo>
                <a:lnTo>
                  <a:pt x="152" y="332"/>
                </a:lnTo>
                <a:lnTo>
                  <a:pt x="156" y="332"/>
                </a:lnTo>
                <a:lnTo>
                  <a:pt x="160" y="334"/>
                </a:lnTo>
                <a:lnTo>
                  <a:pt x="162" y="338"/>
                </a:lnTo>
                <a:lnTo>
                  <a:pt x="162" y="342"/>
                </a:lnTo>
                <a:lnTo>
                  <a:pt x="162" y="342"/>
                </a:lnTo>
                <a:close/>
                <a:moveTo>
                  <a:pt x="140" y="364"/>
                </a:moveTo>
                <a:lnTo>
                  <a:pt x="92" y="364"/>
                </a:lnTo>
                <a:lnTo>
                  <a:pt x="92" y="364"/>
                </a:lnTo>
                <a:lnTo>
                  <a:pt x="90" y="364"/>
                </a:lnTo>
                <a:lnTo>
                  <a:pt x="86" y="366"/>
                </a:lnTo>
                <a:lnTo>
                  <a:pt x="84" y="370"/>
                </a:lnTo>
                <a:lnTo>
                  <a:pt x="82" y="374"/>
                </a:lnTo>
                <a:lnTo>
                  <a:pt x="82" y="374"/>
                </a:lnTo>
                <a:lnTo>
                  <a:pt x="84" y="378"/>
                </a:lnTo>
                <a:lnTo>
                  <a:pt x="86" y="380"/>
                </a:lnTo>
                <a:lnTo>
                  <a:pt x="90" y="382"/>
                </a:lnTo>
                <a:lnTo>
                  <a:pt x="92" y="384"/>
                </a:lnTo>
                <a:lnTo>
                  <a:pt x="140" y="384"/>
                </a:lnTo>
                <a:lnTo>
                  <a:pt x="140" y="384"/>
                </a:lnTo>
                <a:lnTo>
                  <a:pt x="142" y="382"/>
                </a:lnTo>
                <a:lnTo>
                  <a:pt x="146" y="380"/>
                </a:lnTo>
                <a:lnTo>
                  <a:pt x="148" y="378"/>
                </a:lnTo>
                <a:lnTo>
                  <a:pt x="150" y="374"/>
                </a:lnTo>
                <a:lnTo>
                  <a:pt x="150" y="374"/>
                </a:lnTo>
                <a:lnTo>
                  <a:pt x="148" y="370"/>
                </a:lnTo>
                <a:lnTo>
                  <a:pt x="146" y="366"/>
                </a:lnTo>
                <a:lnTo>
                  <a:pt x="142" y="364"/>
                </a:lnTo>
                <a:lnTo>
                  <a:pt x="140" y="364"/>
                </a:lnTo>
                <a:lnTo>
                  <a:pt x="140" y="364"/>
                </a:lnTo>
                <a:close/>
                <a:moveTo>
                  <a:pt x="232" y="120"/>
                </a:moveTo>
                <a:lnTo>
                  <a:pt x="232" y="120"/>
                </a:lnTo>
                <a:lnTo>
                  <a:pt x="232" y="132"/>
                </a:lnTo>
                <a:lnTo>
                  <a:pt x="230" y="144"/>
                </a:lnTo>
                <a:lnTo>
                  <a:pt x="222" y="164"/>
                </a:lnTo>
                <a:lnTo>
                  <a:pt x="214" y="180"/>
                </a:lnTo>
                <a:lnTo>
                  <a:pt x="202" y="194"/>
                </a:lnTo>
                <a:lnTo>
                  <a:pt x="202" y="194"/>
                </a:lnTo>
                <a:lnTo>
                  <a:pt x="190" y="212"/>
                </a:lnTo>
                <a:lnTo>
                  <a:pt x="184" y="224"/>
                </a:lnTo>
                <a:lnTo>
                  <a:pt x="178" y="234"/>
                </a:lnTo>
                <a:lnTo>
                  <a:pt x="174" y="248"/>
                </a:lnTo>
                <a:lnTo>
                  <a:pt x="170" y="264"/>
                </a:lnTo>
                <a:lnTo>
                  <a:pt x="166" y="280"/>
                </a:lnTo>
                <a:lnTo>
                  <a:pt x="166" y="302"/>
                </a:lnTo>
                <a:lnTo>
                  <a:pt x="166" y="302"/>
                </a:lnTo>
                <a:lnTo>
                  <a:pt x="164" y="308"/>
                </a:lnTo>
                <a:lnTo>
                  <a:pt x="160" y="312"/>
                </a:lnTo>
                <a:lnTo>
                  <a:pt x="156" y="316"/>
                </a:lnTo>
                <a:lnTo>
                  <a:pt x="150" y="318"/>
                </a:lnTo>
                <a:lnTo>
                  <a:pt x="82" y="318"/>
                </a:lnTo>
                <a:lnTo>
                  <a:pt x="82" y="318"/>
                </a:lnTo>
                <a:lnTo>
                  <a:pt x="76" y="316"/>
                </a:lnTo>
                <a:lnTo>
                  <a:pt x="72" y="312"/>
                </a:lnTo>
                <a:lnTo>
                  <a:pt x="68" y="308"/>
                </a:lnTo>
                <a:lnTo>
                  <a:pt x="66" y="302"/>
                </a:lnTo>
                <a:lnTo>
                  <a:pt x="66" y="302"/>
                </a:lnTo>
                <a:lnTo>
                  <a:pt x="66" y="280"/>
                </a:lnTo>
                <a:lnTo>
                  <a:pt x="62" y="264"/>
                </a:lnTo>
                <a:lnTo>
                  <a:pt x="58" y="248"/>
                </a:lnTo>
                <a:lnTo>
                  <a:pt x="54" y="234"/>
                </a:lnTo>
                <a:lnTo>
                  <a:pt x="48" y="224"/>
                </a:lnTo>
                <a:lnTo>
                  <a:pt x="42" y="212"/>
                </a:lnTo>
                <a:lnTo>
                  <a:pt x="30" y="194"/>
                </a:lnTo>
                <a:lnTo>
                  <a:pt x="30" y="194"/>
                </a:lnTo>
                <a:lnTo>
                  <a:pt x="18" y="180"/>
                </a:lnTo>
                <a:lnTo>
                  <a:pt x="10" y="164"/>
                </a:lnTo>
                <a:lnTo>
                  <a:pt x="2" y="144"/>
                </a:lnTo>
                <a:lnTo>
                  <a:pt x="0" y="132"/>
                </a:lnTo>
                <a:lnTo>
                  <a:pt x="0" y="120"/>
                </a:lnTo>
                <a:lnTo>
                  <a:pt x="0" y="120"/>
                </a:lnTo>
                <a:lnTo>
                  <a:pt x="2" y="98"/>
                </a:lnTo>
                <a:lnTo>
                  <a:pt x="8" y="76"/>
                </a:lnTo>
                <a:lnTo>
                  <a:pt x="16" y="56"/>
                </a:lnTo>
                <a:lnTo>
                  <a:pt x="28" y="38"/>
                </a:lnTo>
                <a:lnTo>
                  <a:pt x="36" y="30"/>
                </a:lnTo>
                <a:lnTo>
                  <a:pt x="44" y="24"/>
                </a:lnTo>
                <a:lnTo>
                  <a:pt x="54" y="16"/>
                </a:lnTo>
                <a:lnTo>
                  <a:pt x="64" y="12"/>
                </a:lnTo>
                <a:lnTo>
                  <a:pt x="76" y="6"/>
                </a:lnTo>
                <a:lnTo>
                  <a:pt x="88" y="4"/>
                </a:lnTo>
                <a:lnTo>
                  <a:pt x="102" y="2"/>
                </a:lnTo>
                <a:lnTo>
                  <a:pt x="116" y="0"/>
                </a:lnTo>
                <a:lnTo>
                  <a:pt x="116" y="0"/>
                </a:lnTo>
                <a:lnTo>
                  <a:pt x="130" y="2"/>
                </a:lnTo>
                <a:lnTo>
                  <a:pt x="144" y="4"/>
                </a:lnTo>
                <a:lnTo>
                  <a:pt x="156" y="6"/>
                </a:lnTo>
                <a:lnTo>
                  <a:pt x="168" y="12"/>
                </a:lnTo>
                <a:lnTo>
                  <a:pt x="178" y="16"/>
                </a:lnTo>
                <a:lnTo>
                  <a:pt x="188" y="24"/>
                </a:lnTo>
                <a:lnTo>
                  <a:pt x="196" y="30"/>
                </a:lnTo>
                <a:lnTo>
                  <a:pt x="204" y="38"/>
                </a:lnTo>
                <a:lnTo>
                  <a:pt x="216" y="56"/>
                </a:lnTo>
                <a:lnTo>
                  <a:pt x="224" y="76"/>
                </a:lnTo>
                <a:lnTo>
                  <a:pt x="230" y="98"/>
                </a:lnTo>
                <a:lnTo>
                  <a:pt x="232" y="120"/>
                </a:lnTo>
                <a:lnTo>
                  <a:pt x="232" y="120"/>
                </a:lnTo>
                <a:close/>
                <a:moveTo>
                  <a:pt x="126" y="42"/>
                </a:moveTo>
                <a:lnTo>
                  <a:pt x="126" y="42"/>
                </a:lnTo>
                <a:lnTo>
                  <a:pt x="126" y="38"/>
                </a:lnTo>
                <a:lnTo>
                  <a:pt x="124" y="34"/>
                </a:lnTo>
                <a:lnTo>
                  <a:pt x="120" y="32"/>
                </a:lnTo>
                <a:lnTo>
                  <a:pt x="116" y="32"/>
                </a:lnTo>
                <a:lnTo>
                  <a:pt x="116" y="32"/>
                </a:lnTo>
                <a:lnTo>
                  <a:pt x="100" y="32"/>
                </a:lnTo>
                <a:lnTo>
                  <a:pt x="84" y="36"/>
                </a:lnTo>
                <a:lnTo>
                  <a:pt x="70" y="44"/>
                </a:lnTo>
                <a:lnTo>
                  <a:pt x="56" y="54"/>
                </a:lnTo>
                <a:lnTo>
                  <a:pt x="46" y="66"/>
                </a:lnTo>
                <a:lnTo>
                  <a:pt x="36" y="82"/>
                </a:lnTo>
                <a:lnTo>
                  <a:pt x="30" y="100"/>
                </a:lnTo>
                <a:lnTo>
                  <a:pt x="30" y="122"/>
                </a:lnTo>
                <a:lnTo>
                  <a:pt x="30" y="122"/>
                </a:lnTo>
                <a:lnTo>
                  <a:pt x="30" y="124"/>
                </a:lnTo>
                <a:lnTo>
                  <a:pt x="32" y="128"/>
                </a:lnTo>
                <a:lnTo>
                  <a:pt x="36" y="130"/>
                </a:lnTo>
                <a:lnTo>
                  <a:pt x="40" y="132"/>
                </a:lnTo>
                <a:lnTo>
                  <a:pt x="40" y="132"/>
                </a:lnTo>
                <a:lnTo>
                  <a:pt x="42" y="130"/>
                </a:lnTo>
                <a:lnTo>
                  <a:pt x="46" y="128"/>
                </a:lnTo>
                <a:lnTo>
                  <a:pt x="48" y="124"/>
                </a:lnTo>
                <a:lnTo>
                  <a:pt x="50" y="122"/>
                </a:lnTo>
                <a:lnTo>
                  <a:pt x="50" y="122"/>
                </a:lnTo>
                <a:lnTo>
                  <a:pt x="50" y="104"/>
                </a:lnTo>
                <a:lnTo>
                  <a:pt x="56" y="88"/>
                </a:lnTo>
                <a:lnTo>
                  <a:pt x="62" y="76"/>
                </a:lnTo>
                <a:lnTo>
                  <a:pt x="70" y="68"/>
                </a:lnTo>
                <a:lnTo>
                  <a:pt x="82" y="60"/>
                </a:lnTo>
                <a:lnTo>
                  <a:pt x="92" y="56"/>
                </a:lnTo>
                <a:lnTo>
                  <a:pt x="104" y="52"/>
                </a:lnTo>
                <a:lnTo>
                  <a:pt x="116" y="52"/>
                </a:lnTo>
                <a:lnTo>
                  <a:pt x="116" y="52"/>
                </a:lnTo>
                <a:lnTo>
                  <a:pt x="120" y="50"/>
                </a:lnTo>
                <a:lnTo>
                  <a:pt x="124" y="48"/>
                </a:lnTo>
                <a:lnTo>
                  <a:pt x="126" y="46"/>
                </a:lnTo>
                <a:lnTo>
                  <a:pt x="126" y="42"/>
                </a:lnTo>
                <a:lnTo>
                  <a:pt x="126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53" name="Freeform 1556">
            <a:extLst>
              <a:ext uri="{FF2B5EF4-FFF2-40B4-BE49-F238E27FC236}">
                <a16:creationId xmlns:a16="http://schemas.microsoft.com/office/drawing/2014/main" id="{801406FF-DC0C-4CAD-BB60-019F092AC4A3}"/>
              </a:ext>
            </a:extLst>
          </p:cNvPr>
          <p:cNvSpPr>
            <a:spLocks noEditPoints="1"/>
          </p:cNvSpPr>
          <p:nvPr/>
        </p:nvSpPr>
        <p:spPr bwMode="auto">
          <a:xfrm>
            <a:off x="854620" y="2401687"/>
            <a:ext cx="387342" cy="330985"/>
          </a:xfrm>
          <a:custGeom>
            <a:avLst/>
            <a:gdLst>
              <a:gd name="T0" fmla="*/ 480 w 868"/>
              <a:gd name="T1" fmla="*/ 0 h 740"/>
              <a:gd name="T2" fmla="*/ 77 w 868"/>
              <a:gd name="T3" fmla="*/ 156 h 740"/>
              <a:gd name="T4" fmla="*/ 14 w 868"/>
              <a:gd name="T5" fmla="*/ 423 h 740"/>
              <a:gd name="T6" fmla="*/ 233 w 868"/>
              <a:gd name="T7" fmla="*/ 510 h 740"/>
              <a:gd name="T8" fmla="*/ 398 w 868"/>
              <a:gd name="T9" fmla="*/ 600 h 740"/>
              <a:gd name="T10" fmla="*/ 607 w 868"/>
              <a:gd name="T11" fmla="*/ 682 h 740"/>
              <a:gd name="T12" fmla="*/ 823 w 868"/>
              <a:gd name="T13" fmla="*/ 551 h 740"/>
              <a:gd name="T14" fmla="*/ 811 w 868"/>
              <a:gd name="T15" fmla="*/ 199 h 740"/>
              <a:gd name="T16" fmla="*/ 575 w 868"/>
              <a:gd name="T17" fmla="*/ 144 h 740"/>
              <a:gd name="T18" fmla="*/ 551 w 868"/>
              <a:gd name="T19" fmla="*/ 204 h 740"/>
              <a:gd name="T20" fmla="*/ 589 w 868"/>
              <a:gd name="T21" fmla="*/ 71 h 740"/>
              <a:gd name="T22" fmla="*/ 488 w 868"/>
              <a:gd name="T23" fmla="*/ 241 h 740"/>
              <a:gd name="T24" fmla="*/ 463 w 868"/>
              <a:gd name="T25" fmla="*/ 270 h 740"/>
              <a:gd name="T26" fmla="*/ 415 w 868"/>
              <a:gd name="T27" fmla="*/ 248 h 740"/>
              <a:gd name="T28" fmla="*/ 519 w 868"/>
              <a:gd name="T29" fmla="*/ 175 h 740"/>
              <a:gd name="T30" fmla="*/ 539 w 868"/>
              <a:gd name="T31" fmla="*/ 58 h 740"/>
              <a:gd name="T32" fmla="*/ 381 w 868"/>
              <a:gd name="T33" fmla="*/ 287 h 740"/>
              <a:gd name="T34" fmla="*/ 288 w 868"/>
              <a:gd name="T35" fmla="*/ 287 h 740"/>
              <a:gd name="T36" fmla="*/ 266 w 868"/>
              <a:gd name="T37" fmla="*/ 231 h 740"/>
              <a:gd name="T38" fmla="*/ 412 w 868"/>
              <a:gd name="T39" fmla="*/ 124 h 740"/>
              <a:gd name="T40" fmla="*/ 148 w 868"/>
              <a:gd name="T41" fmla="*/ 360 h 740"/>
              <a:gd name="T42" fmla="*/ 160 w 868"/>
              <a:gd name="T43" fmla="*/ 398 h 740"/>
              <a:gd name="T44" fmla="*/ 145 w 868"/>
              <a:gd name="T45" fmla="*/ 410 h 740"/>
              <a:gd name="T46" fmla="*/ 99 w 868"/>
              <a:gd name="T47" fmla="*/ 326 h 740"/>
              <a:gd name="T48" fmla="*/ 106 w 868"/>
              <a:gd name="T49" fmla="*/ 437 h 740"/>
              <a:gd name="T50" fmla="*/ 116 w 868"/>
              <a:gd name="T51" fmla="*/ 459 h 740"/>
              <a:gd name="T52" fmla="*/ 48 w 868"/>
              <a:gd name="T53" fmla="*/ 323 h 740"/>
              <a:gd name="T54" fmla="*/ 160 w 868"/>
              <a:gd name="T55" fmla="*/ 207 h 740"/>
              <a:gd name="T56" fmla="*/ 189 w 868"/>
              <a:gd name="T57" fmla="*/ 170 h 740"/>
              <a:gd name="T58" fmla="*/ 259 w 868"/>
              <a:gd name="T59" fmla="*/ 85 h 740"/>
              <a:gd name="T60" fmla="*/ 393 w 868"/>
              <a:gd name="T61" fmla="*/ 66 h 740"/>
              <a:gd name="T62" fmla="*/ 335 w 868"/>
              <a:gd name="T63" fmla="*/ 105 h 740"/>
              <a:gd name="T64" fmla="*/ 303 w 868"/>
              <a:gd name="T65" fmla="*/ 172 h 740"/>
              <a:gd name="T66" fmla="*/ 255 w 868"/>
              <a:gd name="T67" fmla="*/ 194 h 740"/>
              <a:gd name="T68" fmla="*/ 146 w 868"/>
              <a:gd name="T69" fmla="*/ 289 h 740"/>
              <a:gd name="T70" fmla="*/ 196 w 868"/>
              <a:gd name="T71" fmla="*/ 315 h 740"/>
              <a:gd name="T72" fmla="*/ 225 w 868"/>
              <a:gd name="T73" fmla="*/ 245 h 740"/>
              <a:gd name="T74" fmla="*/ 194 w 868"/>
              <a:gd name="T75" fmla="*/ 354 h 740"/>
              <a:gd name="T76" fmla="*/ 492 w 868"/>
              <a:gd name="T77" fmla="*/ 571 h 740"/>
              <a:gd name="T78" fmla="*/ 388 w 868"/>
              <a:gd name="T79" fmla="*/ 537 h 740"/>
              <a:gd name="T80" fmla="*/ 279 w 868"/>
              <a:gd name="T81" fmla="*/ 463 h 740"/>
              <a:gd name="T82" fmla="*/ 628 w 868"/>
              <a:gd name="T83" fmla="*/ 350 h 740"/>
              <a:gd name="T84" fmla="*/ 618 w 868"/>
              <a:gd name="T85" fmla="*/ 245 h 740"/>
              <a:gd name="T86" fmla="*/ 691 w 868"/>
              <a:gd name="T87" fmla="*/ 127 h 740"/>
              <a:gd name="T88" fmla="*/ 749 w 868"/>
              <a:gd name="T89" fmla="*/ 189 h 740"/>
              <a:gd name="T90" fmla="*/ 755 w 868"/>
              <a:gd name="T91" fmla="*/ 401 h 740"/>
              <a:gd name="T92" fmla="*/ 704 w 868"/>
              <a:gd name="T93" fmla="*/ 393 h 740"/>
              <a:gd name="T94" fmla="*/ 362 w 868"/>
              <a:gd name="T95" fmla="*/ 376 h 740"/>
              <a:gd name="T96" fmla="*/ 320 w 868"/>
              <a:gd name="T97" fmla="*/ 498 h 740"/>
              <a:gd name="T98" fmla="*/ 342 w 868"/>
              <a:gd name="T99" fmla="*/ 469 h 740"/>
              <a:gd name="T100" fmla="*/ 381 w 868"/>
              <a:gd name="T101" fmla="*/ 463 h 740"/>
              <a:gd name="T102" fmla="*/ 544 w 868"/>
              <a:gd name="T103" fmla="*/ 585 h 740"/>
              <a:gd name="T104" fmla="*/ 631 w 868"/>
              <a:gd name="T105" fmla="*/ 599 h 740"/>
              <a:gd name="T106" fmla="*/ 657 w 868"/>
              <a:gd name="T107" fmla="*/ 597 h 740"/>
              <a:gd name="T108" fmla="*/ 701 w 868"/>
              <a:gd name="T109" fmla="*/ 585 h 740"/>
              <a:gd name="T110" fmla="*/ 735 w 868"/>
              <a:gd name="T111" fmla="*/ 520 h 740"/>
              <a:gd name="T112" fmla="*/ 818 w 868"/>
              <a:gd name="T113" fmla="*/ 435 h 740"/>
              <a:gd name="T114" fmla="*/ 742 w 868"/>
              <a:gd name="T115" fmla="*/ 350 h 740"/>
              <a:gd name="T116" fmla="*/ 766 w 868"/>
              <a:gd name="T117" fmla="*/ 318 h 740"/>
              <a:gd name="T118" fmla="*/ 704 w 868"/>
              <a:gd name="T119" fmla="*/ 258 h 740"/>
              <a:gd name="T120" fmla="*/ 653 w 868"/>
              <a:gd name="T121" fmla="*/ 189 h 740"/>
              <a:gd name="T122" fmla="*/ 667 w 868"/>
              <a:gd name="T123" fmla="*/ 236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68" h="740">
                <a:moveTo>
                  <a:pt x="769" y="139"/>
                </a:moveTo>
                <a:lnTo>
                  <a:pt x="769" y="139"/>
                </a:lnTo>
                <a:lnTo>
                  <a:pt x="755" y="124"/>
                </a:lnTo>
                <a:lnTo>
                  <a:pt x="742" y="110"/>
                </a:lnTo>
                <a:lnTo>
                  <a:pt x="726" y="97"/>
                </a:lnTo>
                <a:lnTo>
                  <a:pt x="711" y="85"/>
                </a:lnTo>
                <a:lnTo>
                  <a:pt x="694" y="73"/>
                </a:lnTo>
                <a:lnTo>
                  <a:pt x="679" y="61"/>
                </a:lnTo>
                <a:lnTo>
                  <a:pt x="660" y="51"/>
                </a:lnTo>
                <a:lnTo>
                  <a:pt x="643" y="42"/>
                </a:lnTo>
                <a:lnTo>
                  <a:pt x="606" y="27"/>
                </a:lnTo>
                <a:lnTo>
                  <a:pt x="565" y="13"/>
                </a:lnTo>
                <a:lnTo>
                  <a:pt x="522" y="5"/>
                </a:lnTo>
                <a:lnTo>
                  <a:pt x="480" y="0"/>
                </a:lnTo>
                <a:lnTo>
                  <a:pt x="480" y="0"/>
                </a:lnTo>
                <a:lnTo>
                  <a:pt x="442" y="0"/>
                </a:lnTo>
                <a:lnTo>
                  <a:pt x="442" y="0"/>
                </a:lnTo>
                <a:lnTo>
                  <a:pt x="402" y="2"/>
                </a:lnTo>
                <a:lnTo>
                  <a:pt x="359" y="7"/>
                </a:lnTo>
                <a:lnTo>
                  <a:pt x="318" y="15"/>
                </a:lnTo>
                <a:lnTo>
                  <a:pt x="279" y="27"/>
                </a:lnTo>
                <a:lnTo>
                  <a:pt x="240" y="41"/>
                </a:lnTo>
                <a:lnTo>
                  <a:pt x="203" y="59"/>
                </a:lnTo>
                <a:lnTo>
                  <a:pt x="167" y="80"/>
                </a:lnTo>
                <a:lnTo>
                  <a:pt x="133" y="104"/>
                </a:lnTo>
                <a:lnTo>
                  <a:pt x="133" y="104"/>
                </a:lnTo>
                <a:lnTo>
                  <a:pt x="104" y="129"/>
                </a:lnTo>
                <a:lnTo>
                  <a:pt x="77" y="156"/>
                </a:lnTo>
                <a:lnTo>
                  <a:pt x="53" y="185"/>
                </a:lnTo>
                <a:lnTo>
                  <a:pt x="34" y="214"/>
                </a:lnTo>
                <a:lnTo>
                  <a:pt x="19" y="245"/>
                </a:lnTo>
                <a:lnTo>
                  <a:pt x="14" y="260"/>
                </a:lnTo>
                <a:lnTo>
                  <a:pt x="9" y="275"/>
                </a:lnTo>
                <a:lnTo>
                  <a:pt x="5" y="291"/>
                </a:lnTo>
                <a:lnTo>
                  <a:pt x="2" y="306"/>
                </a:lnTo>
                <a:lnTo>
                  <a:pt x="0" y="321"/>
                </a:lnTo>
                <a:lnTo>
                  <a:pt x="0" y="337"/>
                </a:lnTo>
                <a:lnTo>
                  <a:pt x="0" y="337"/>
                </a:lnTo>
                <a:lnTo>
                  <a:pt x="0" y="362"/>
                </a:lnTo>
                <a:lnTo>
                  <a:pt x="4" y="384"/>
                </a:lnTo>
                <a:lnTo>
                  <a:pt x="7" y="405"/>
                </a:lnTo>
                <a:lnTo>
                  <a:pt x="14" y="423"/>
                </a:lnTo>
                <a:lnTo>
                  <a:pt x="22" y="442"/>
                </a:lnTo>
                <a:lnTo>
                  <a:pt x="33" y="457"/>
                </a:lnTo>
                <a:lnTo>
                  <a:pt x="44" y="471"/>
                </a:lnTo>
                <a:lnTo>
                  <a:pt x="56" y="483"/>
                </a:lnTo>
                <a:lnTo>
                  <a:pt x="56" y="483"/>
                </a:lnTo>
                <a:lnTo>
                  <a:pt x="68" y="491"/>
                </a:lnTo>
                <a:lnTo>
                  <a:pt x="80" y="497"/>
                </a:lnTo>
                <a:lnTo>
                  <a:pt x="92" y="502"/>
                </a:lnTo>
                <a:lnTo>
                  <a:pt x="104" y="505"/>
                </a:lnTo>
                <a:lnTo>
                  <a:pt x="123" y="509"/>
                </a:lnTo>
                <a:lnTo>
                  <a:pt x="138" y="510"/>
                </a:lnTo>
                <a:lnTo>
                  <a:pt x="138" y="510"/>
                </a:lnTo>
                <a:lnTo>
                  <a:pt x="143" y="510"/>
                </a:lnTo>
                <a:lnTo>
                  <a:pt x="233" y="510"/>
                </a:lnTo>
                <a:lnTo>
                  <a:pt x="233" y="510"/>
                </a:lnTo>
                <a:lnTo>
                  <a:pt x="237" y="520"/>
                </a:lnTo>
                <a:lnTo>
                  <a:pt x="240" y="529"/>
                </a:lnTo>
                <a:lnTo>
                  <a:pt x="245" y="537"/>
                </a:lnTo>
                <a:lnTo>
                  <a:pt x="250" y="546"/>
                </a:lnTo>
                <a:lnTo>
                  <a:pt x="262" y="560"/>
                </a:lnTo>
                <a:lnTo>
                  <a:pt x="276" y="570"/>
                </a:lnTo>
                <a:lnTo>
                  <a:pt x="291" y="577"/>
                </a:lnTo>
                <a:lnTo>
                  <a:pt x="306" y="582"/>
                </a:lnTo>
                <a:lnTo>
                  <a:pt x="322" y="583"/>
                </a:lnTo>
                <a:lnTo>
                  <a:pt x="335" y="585"/>
                </a:lnTo>
                <a:lnTo>
                  <a:pt x="391" y="585"/>
                </a:lnTo>
                <a:lnTo>
                  <a:pt x="391" y="585"/>
                </a:lnTo>
                <a:lnTo>
                  <a:pt x="398" y="600"/>
                </a:lnTo>
                <a:lnTo>
                  <a:pt x="407" y="614"/>
                </a:lnTo>
                <a:lnTo>
                  <a:pt x="419" y="626"/>
                </a:lnTo>
                <a:lnTo>
                  <a:pt x="434" y="634"/>
                </a:lnTo>
                <a:lnTo>
                  <a:pt x="434" y="634"/>
                </a:lnTo>
                <a:lnTo>
                  <a:pt x="448" y="641"/>
                </a:lnTo>
                <a:lnTo>
                  <a:pt x="459" y="645"/>
                </a:lnTo>
                <a:lnTo>
                  <a:pt x="480" y="646"/>
                </a:lnTo>
                <a:lnTo>
                  <a:pt x="480" y="646"/>
                </a:lnTo>
                <a:lnTo>
                  <a:pt x="487" y="660"/>
                </a:lnTo>
                <a:lnTo>
                  <a:pt x="497" y="680"/>
                </a:lnTo>
                <a:lnTo>
                  <a:pt x="516" y="708"/>
                </a:lnTo>
                <a:lnTo>
                  <a:pt x="541" y="740"/>
                </a:lnTo>
                <a:lnTo>
                  <a:pt x="607" y="682"/>
                </a:lnTo>
                <a:lnTo>
                  <a:pt x="607" y="682"/>
                </a:lnTo>
                <a:lnTo>
                  <a:pt x="592" y="663"/>
                </a:lnTo>
                <a:lnTo>
                  <a:pt x="580" y="646"/>
                </a:lnTo>
                <a:lnTo>
                  <a:pt x="650" y="646"/>
                </a:lnTo>
                <a:lnTo>
                  <a:pt x="650" y="646"/>
                </a:lnTo>
                <a:lnTo>
                  <a:pt x="669" y="645"/>
                </a:lnTo>
                <a:lnTo>
                  <a:pt x="682" y="641"/>
                </a:lnTo>
                <a:lnTo>
                  <a:pt x="699" y="636"/>
                </a:lnTo>
                <a:lnTo>
                  <a:pt x="716" y="631"/>
                </a:lnTo>
                <a:lnTo>
                  <a:pt x="735" y="622"/>
                </a:lnTo>
                <a:lnTo>
                  <a:pt x="754" y="612"/>
                </a:lnTo>
                <a:lnTo>
                  <a:pt x="772" y="600"/>
                </a:lnTo>
                <a:lnTo>
                  <a:pt x="791" y="587"/>
                </a:lnTo>
                <a:lnTo>
                  <a:pt x="808" y="570"/>
                </a:lnTo>
                <a:lnTo>
                  <a:pt x="823" y="551"/>
                </a:lnTo>
                <a:lnTo>
                  <a:pt x="839" y="529"/>
                </a:lnTo>
                <a:lnTo>
                  <a:pt x="851" y="503"/>
                </a:lnTo>
                <a:lnTo>
                  <a:pt x="859" y="474"/>
                </a:lnTo>
                <a:lnTo>
                  <a:pt x="862" y="459"/>
                </a:lnTo>
                <a:lnTo>
                  <a:pt x="866" y="442"/>
                </a:lnTo>
                <a:lnTo>
                  <a:pt x="868" y="425"/>
                </a:lnTo>
                <a:lnTo>
                  <a:pt x="868" y="408"/>
                </a:lnTo>
                <a:lnTo>
                  <a:pt x="868" y="408"/>
                </a:lnTo>
                <a:lnTo>
                  <a:pt x="866" y="371"/>
                </a:lnTo>
                <a:lnTo>
                  <a:pt x="861" y="335"/>
                </a:lnTo>
                <a:lnTo>
                  <a:pt x="854" y="299"/>
                </a:lnTo>
                <a:lnTo>
                  <a:pt x="842" y="264"/>
                </a:lnTo>
                <a:lnTo>
                  <a:pt x="828" y="231"/>
                </a:lnTo>
                <a:lnTo>
                  <a:pt x="811" y="199"/>
                </a:lnTo>
                <a:lnTo>
                  <a:pt x="793" y="168"/>
                </a:lnTo>
                <a:lnTo>
                  <a:pt x="769" y="139"/>
                </a:lnTo>
                <a:lnTo>
                  <a:pt x="769" y="139"/>
                </a:lnTo>
                <a:close/>
                <a:moveTo>
                  <a:pt x="652" y="102"/>
                </a:moveTo>
                <a:lnTo>
                  <a:pt x="629" y="102"/>
                </a:lnTo>
                <a:lnTo>
                  <a:pt x="629" y="102"/>
                </a:lnTo>
                <a:lnTo>
                  <a:pt x="629" y="102"/>
                </a:lnTo>
                <a:lnTo>
                  <a:pt x="621" y="102"/>
                </a:lnTo>
                <a:lnTo>
                  <a:pt x="611" y="105"/>
                </a:lnTo>
                <a:lnTo>
                  <a:pt x="602" y="109"/>
                </a:lnTo>
                <a:lnTo>
                  <a:pt x="592" y="116"/>
                </a:lnTo>
                <a:lnTo>
                  <a:pt x="585" y="124"/>
                </a:lnTo>
                <a:lnTo>
                  <a:pt x="578" y="133"/>
                </a:lnTo>
                <a:lnTo>
                  <a:pt x="575" y="144"/>
                </a:lnTo>
                <a:lnTo>
                  <a:pt x="573" y="158"/>
                </a:lnTo>
                <a:lnTo>
                  <a:pt x="573" y="226"/>
                </a:lnTo>
                <a:lnTo>
                  <a:pt x="573" y="226"/>
                </a:lnTo>
                <a:lnTo>
                  <a:pt x="560" y="236"/>
                </a:lnTo>
                <a:lnTo>
                  <a:pt x="546" y="252"/>
                </a:lnTo>
                <a:lnTo>
                  <a:pt x="546" y="252"/>
                </a:lnTo>
                <a:lnTo>
                  <a:pt x="541" y="245"/>
                </a:lnTo>
                <a:lnTo>
                  <a:pt x="538" y="240"/>
                </a:lnTo>
                <a:lnTo>
                  <a:pt x="538" y="240"/>
                </a:lnTo>
                <a:lnTo>
                  <a:pt x="538" y="238"/>
                </a:lnTo>
                <a:lnTo>
                  <a:pt x="538" y="238"/>
                </a:lnTo>
                <a:lnTo>
                  <a:pt x="544" y="224"/>
                </a:lnTo>
                <a:lnTo>
                  <a:pt x="548" y="216"/>
                </a:lnTo>
                <a:lnTo>
                  <a:pt x="551" y="204"/>
                </a:lnTo>
                <a:lnTo>
                  <a:pt x="553" y="192"/>
                </a:lnTo>
                <a:lnTo>
                  <a:pt x="555" y="180"/>
                </a:lnTo>
                <a:lnTo>
                  <a:pt x="553" y="167"/>
                </a:lnTo>
                <a:lnTo>
                  <a:pt x="550" y="155"/>
                </a:lnTo>
                <a:lnTo>
                  <a:pt x="550" y="155"/>
                </a:lnTo>
                <a:lnTo>
                  <a:pt x="544" y="146"/>
                </a:lnTo>
                <a:lnTo>
                  <a:pt x="536" y="136"/>
                </a:lnTo>
                <a:lnTo>
                  <a:pt x="526" y="127"/>
                </a:lnTo>
                <a:lnTo>
                  <a:pt x="510" y="121"/>
                </a:lnTo>
                <a:lnTo>
                  <a:pt x="510" y="121"/>
                </a:lnTo>
                <a:lnTo>
                  <a:pt x="529" y="105"/>
                </a:lnTo>
                <a:lnTo>
                  <a:pt x="548" y="92"/>
                </a:lnTo>
                <a:lnTo>
                  <a:pt x="568" y="80"/>
                </a:lnTo>
                <a:lnTo>
                  <a:pt x="589" y="71"/>
                </a:lnTo>
                <a:lnTo>
                  <a:pt x="589" y="71"/>
                </a:lnTo>
                <a:lnTo>
                  <a:pt x="623" y="85"/>
                </a:lnTo>
                <a:lnTo>
                  <a:pt x="652" y="102"/>
                </a:lnTo>
                <a:lnTo>
                  <a:pt x="652" y="102"/>
                </a:lnTo>
                <a:close/>
                <a:moveTo>
                  <a:pt x="504" y="247"/>
                </a:moveTo>
                <a:lnTo>
                  <a:pt x="504" y="247"/>
                </a:lnTo>
                <a:lnTo>
                  <a:pt x="507" y="257"/>
                </a:lnTo>
                <a:lnTo>
                  <a:pt x="514" y="267"/>
                </a:lnTo>
                <a:lnTo>
                  <a:pt x="500" y="267"/>
                </a:lnTo>
                <a:lnTo>
                  <a:pt x="500" y="267"/>
                </a:lnTo>
                <a:lnTo>
                  <a:pt x="499" y="265"/>
                </a:lnTo>
                <a:lnTo>
                  <a:pt x="499" y="265"/>
                </a:lnTo>
                <a:lnTo>
                  <a:pt x="492" y="253"/>
                </a:lnTo>
                <a:lnTo>
                  <a:pt x="488" y="241"/>
                </a:lnTo>
                <a:lnTo>
                  <a:pt x="487" y="229"/>
                </a:lnTo>
                <a:lnTo>
                  <a:pt x="488" y="219"/>
                </a:lnTo>
                <a:lnTo>
                  <a:pt x="492" y="211"/>
                </a:lnTo>
                <a:lnTo>
                  <a:pt x="495" y="204"/>
                </a:lnTo>
                <a:lnTo>
                  <a:pt x="499" y="197"/>
                </a:lnTo>
                <a:lnTo>
                  <a:pt x="471" y="177"/>
                </a:lnTo>
                <a:lnTo>
                  <a:pt x="471" y="177"/>
                </a:lnTo>
                <a:lnTo>
                  <a:pt x="466" y="185"/>
                </a:lnTo>
                <a:lnTo>
                  <a:pt x="461" y="197"/>
                </a:lnTo>
                <a:lnTo>
                  <a:pt x="456" y="209"/>
                </a:lnTo>
                <a:lnTo>
                  <a:pt x="454" y="223"/>
                </a:lnTo>
                <a:lnTo>
                  <a:pt x="454" y="238"/>
                </a:lnTo>
                <a:lnTo>
                  <a:pt x="456" y="255"/>
                </a:lnTo>
                <a:lnTo>
                  <a:pt x="463" y="270"/>
                </a:lnTo>
                <a:lnTo>
                  <a:pt x="466" y="279"/>
                </a:lnTo>
                <a:lnTo>
                  <a:pt x="473" y="286"/>
                </a:lnTo>
                <a:lnTo>
                  <a:pt x="473" y="286"/>
                </a:lnTo>
                <a:lnTo>
                  <a:pt x="475" y="291"/>
                </a:lnTo>
                <a:lnTo>
                  <a:pt x="478" y="298"/>
                </a:lnTo>
                <a:lnTo>
                  <a:pt x="482" y="316"/>
                </a:lnTo>
                <a:lnTo>
                  <a:pt x="427" y="316"/>
                </a:lnTo>
                <a:lnTo>
                  <a:pt x="427" y="316"/>
                </a:lnTo>
                <a:lnTo>
                  <a:pt x="420" y="304"/>
                </a:lnTo>
                <a:lnTo>
                  <a:pt x="419" y="296"/>
                </a:lnTo>
                <a:lnTo>
                  <a:pt x="415" y="287"/>
                </a:lnTo>
                <a:lnTo>
                  <a:pt x="413" y="275"/>
                </a:lnTo>
                <a:lnTo>
                  <a:pt x="413" y="262"/>
                </a:lnTo>
                <a:lnTo>
                  <a:pt x="415" y="248"/>
                </a:lnTo>
                <a:lnTo>
                  <a:pt x="419" y="233"/>
                </a:lnTo>
                <a:lnTo>
                  <a:pt x="419" y="233"/>
                </a:lnTo>
                <a:lnTo>
                  <a:pt x="427" y="218"/>
                </a:lnTo>
                <a:lnTo>
                  <a:pt x="441" y="195"/>
                </a:lnTo>
                <a:lnTo>
                  <a:pt x="459" y="172"/>
                </a:lnTo>
                <a:lnTo>
                  <a:pt x="483" y="144"/>
                </a:lnTo>
                <a:lnTo>
                  <a:pt x="483" y="148"/>
                </a:lnTo>
                <a:lnTo>
                  <a:pt x="483" y="148"/>
                </a:lnTo>
                <a:lnTo>
                  <a:pt x="495" y="151"/>
                </a:lnTo>
                <a:lnTo>
                  <a:pt x="505" y="155"/>
                </a:lnTo>
                <a:lnTo>
                  <a:pt x="514" y="161"/>
                </a:lnTo>
                <a:lnTo>
                  <a:pt x="517" y="168"/>
                </a:lnTo>
                <a:lnTo>
                  <a:pt x="517" y="168"/>
                </a:lnTo>
                <a:lnTo>
                  <a:pt x="519" y="175"/>
                </a:lnTo>
                <a:lnTo>
                  <a:pt x="521" y="182"/>
                </a:lnTo>
                <a:lnTo>
                  <a:pt x="519" y="197"/>
                </a:lnTo>
                <a:lnTo>
                  <a:pt x="514" y="209"/>
                </a:lnTo>
                <a:lnTo>
                  <a:pt x="509" y="218"/>
                </a:lnTo>
                <a:lnTo>
                  <a:pt x="509" y="218"/>
                </a:lnTo>
                <a:lnTo>
                  <a:pt x="505" y="224"/>
                </a:lnTo>
                <a:lnTo>
                  <a:pt x="504" y="231"/>
                </a:lnTo>
                <a:lnTo>
                  <a:pt x="502" y="240"/>
                </a:lnTo>
                <a:lnTo>
                  <a:pt x="504" y="247"/>
                </a:lnTo>
                <a:lnTo>
                  <a:pt x="504" y="247"/>
                </a:lnTo>
                <a:close/>
                <a:moveTo>
                  <a:pt x="504" y="51"/>
                </a:moveTo>
                <a:lnTo>
                  <a:pt x="504" y="51"/>
                </a:lnTo>
                <a:lnTo>
                  <a:pt x="539" y="58"/>
                </a:lnTo>
                <a:lnTo>
                  <a:pt x="539" y="58"/>
                </a:lnTo>
                <a:lnTo>
                  <a:pt x="512" y="75"/>
                </a:lnTo>
                <a:lnTo>
                  <a:pt x="485" y="97"/>
                </a:lnTo>
                <a:lnTo>
                  <a:pt x="461" y="119"/>
                </a:lnTo>
                <a:lnTo>
                  <a:pt x="439" y="143"/>
                </a:lnTo>
                <a:lnTo>
                  <a:pt x="420" y="165"/>
                </a:lnTo>
                <a:lnTo>
                  <a:pt x="407" y="187"/>
                </a:lnTo>
                <a:lnTo>
                  <a:pt x="395" y="206"/>
                </a:lnTo>
                <a:lnTo>
                  <a:pt x="388" y="221"/>
                </a:lnTo>
                <a:lnTo>
                  <a:pt x="388" y="221"/>
                </a:lnTo>
                <a:lnTo>
                  <a:pt x="383" y="236"/>
                </a:lnTo>
                <a:lnTo>
                  <a:pt x="379" y="250"/>
                </a:lnTo>
                <a:lnTo>
                  <a:pt x="379" y="264"/>
                </a:lnTo>
                <a:lnTo>
                  <a:pt x="379" y="275"/>
                </a:lnTo>
                <a:lnTo>
                  <a:pt x="381" y="287"/>
                </a:lnTo>
                <a:lnTo>
                  <a:pt x="383" y="298"/>
                </a:lnTo>
                <a:lnTo>
                  <a:pt x="390" y="316"/>
                </a:lnTo>
                <a:lnTo>
                  <a:pt x="345" y="316"/>
                </a:lnTo>
                <a:lnTo>
                  <a:pt x="345" y="316"/>
                </a:lnTo>
                <a:lnTo>
                  <a:pt x="330" y="318"/>
                </a:lnTo>
                <a:lnTo>
                  <a:pt x="330" y="318"/>
                </a:lnTo>
                <a:lnTo>
                  <a:pt x="325" y="303"/>
                </a:lnTo>
                <a:lnTo>
                  <a:pt x="322" y="284"/>
                </a:lnTo>
                <a:lnTo>
                  <a:pt x="318" y="265"/>
                </a:lnTo>
                <a:lnTo>
                  <a:pt x="318" y="245"/>
                </a:lnTo>
                <a:lnTo>
                  <a:pt x="284" y="241"/>
                </a:lnTo>
                <a:lnTo>
                  <a:pt x="284" y="241"/>
                </a:lnTo>
                <a:lnTo>
                  <a:pt x="284" y="265"/>
                </a:lnTo>
                <a:lnTo>
                  <a:pt x="288" y="287"/>
                </a:lnTo>
                <a:lnTo>
                  <a:pt x="293" y="309"/>
                </a:lnTo>
                <a:lnTo>
                  <a:pt x="298" y="326"/>
                </a:lnTo>
                <a:lnTo>
                  <a:pt x="298" y="326"/>
                </a:lnTo>
                <a:lnTo>
                  <a:pt x="289" y="330"/>
                </a:lnTo>
                <a:lnTo>
                  <a:pt x="289" y="330"/>
                </a:lnTo>
                <a:lnTo>
                  <a:pt x="277" y="316"/>
                </a:lnTo>
                <a:lnTo>
                  <a:pt x="271" y="308"/>
                </a:lnTo>
                <a:lnTo>
                  <a:pt x="266" y="296"/>
                </a:lnTo>
                <a:lnTo>
                  <a:pt x="260" y="284"/>
                </a:lnTo>
                <a:lnTo>
                  <a:pt x="259" y="270"/>
                </a:lnTo>
                <a:lnTo>
                  <a:pt x="257" y="257"/>
                </a:lnTo>
                <a:lnTo>
                  <a:pt x="260" y="240"/>
                </a:lnTo>
                <a:lnTo>
                  <a:pt x="260" y="240"/>
                </a:lnTo>
                <a:lnTo>
                  <a:pt x="266" y="231"/>
                </a:lnTo>
                <a:lnTo>
                  <a:pt x="271" y="226"/>
                </a:lnTo>
                <a:lnTo>
                  <a:pt x="279" y="219"/>
                </a:lnTo>
                <a:lnTo>
                  <a:pt x="279" y="219"/>
                </a:lnTo>
                <a:lnTo>
                  <a:pt x="289" y="216"/>
                </a:lnTo>
                <a:lnTo>
                  <a:pt x="301" y="214"/>
                </a:lnTo>
                <a:lnTo>
                  <a:pt x="315" y="216"/>
                </a:lnTo>
                <a:lnTo>
                  <a:pt x="330" y="221"/>
                </a:lnTo>
                <a:lnTo>
                  <a:pt x="345" y="224"/>
                </a:lnTo>
                <a:lnTo>
                  <a:pt x="351" y="211"/>
                </a:lnTo>
                <a:lnTo>
                  <a:pt x="351" y="211"/>
                </a:lnTo>
                <a:lnTo>
                  <a:pt x="361" y="194"/>
                </a:lnTo>
                <a:lnTo>
                  <a:pt x="374" y="173"/>
                </a:lnTo>
                <a:lnTo>
                  <a:pt x="391" y="150"/>
                </a:lnTo>
                <a:lnTo>
                  <a:pt x="412" y="124"/>
                </a:lnTo>
                <a:lnTo>
                  <a:pt x="439" y="97"/>
                </a:lnTo>
                <a:lnTo>
                  <a:pt x="453" y="85"/>
                </a:lnTo>
                <a:lnTo>
                  <a:pt x="470" y="73"/>
                </a:lnTo>
                <a:lnTo>
                  <a:pt x="487" y="61"/>
                </a:lnTo>
                <a:lnTo>
                  <a:pt x="504" y="51"/>
                </a:lnTo>
                <a:lnTo>
                  <a:pt x="504" y="51"/>
                </a:lnTo>
                <a:close/>
                <a:moveTo>
                  <a:pt x="182" y="359"/>
                </a:moveTo>
                <a:lnTo>
                  <a:pt x="182" y="359"/>
                </a:lnTo>
                <a:lnTo>
                  <a:pt x="172" y="362"/>
                </a:lnTo>
                <a:lnTo>
                  <a:pt x="162" y="364"/>
                </a:lnTo>
                <a:lnTo>
                  <a:pt x="153" y="362"/>
                </a:lnTo>
                <a:lnTo>
                  <a:pt x="148" y="360"/>
                </a:lnTo>
                <a:lnTo>
                  <a:pt x="148" y="360"/>
                </a:lnTo>
                <a:lnTo>
                  <a:pt x="148" y="360"/>
                </a:lnTo>
                <a:lnTo>
                  <a:pt x="153" y="333"/>
                </a:lnTo>
                <a:lnTo>
                  <a:pt x="121" y="326"/>
                </a:lnTo>
                <a:lnTo>
                  <a:pt x="114" y="355"/>
                </a:lnTo>
                <a:lnTo>
                  <a:pt x="114" y="357"/>
                </a:lnTo>
                <a:lnTo>
                  <a:pt x="114" y="357"/>
                </a:lnTo>
                <a:lnTo>
                  <a:pt x="114" y="367"/>
                </a:lnTo>
                <a:lnTo>
                  <a:pt x="118" y="376"/>
                </a:lnTo>
                <a:lnTo>
                  <a:pt x="123" y="383"/>
                </a:lnTo>
                <a:lnTo>
                  <a:pt x="129" y="389"/>
                </a:lnTo>
                <a:lnTo>
                  <a:pt x="129" y="389"/>
                </a:lnTo>
                <a:lnTo>
                  <a:pt x="136" y="393"/>
                </a:lnTo>
                <a:lnTo>
                  <a:pt x="145" y="396"/>
                </a:lnTo>
                <a:lnTo>
                  <a:pt x="160" y="398"/>
                </a:lnTo>
                <a:lnTo>
                  <a:pt x="160" y="398"/>
                </a:lnTo>
                <a:lnTo>
                  <a:pt x="170" y="396"/>
                </a:lnTo>
                <a:lnTo>
                  <a:pt x="181" y="395"/>
                </a:lnTo>
                <a:lnTo>
                  <a:pt x="191" y="393"/>
                </a:lnTo>
                <a:lnTo>
                  <a:pt x="198" y="388"/>
                </a:lnTo>
                <a:lnTo>
                  <a:pt x="198" y="388"/>
                </a:lnTo>
                <a:lnTo>
                  <a:pt x="211" y="384"/>
                </a:lnTo>
                <a:lnTo>
                  <a:pt x="225" y="381"/>
                </a:lnTo>
                <a:lnTo>
                  <a:pt x="237" y="381"/>
                </a:lnTo>
                <a:lnTo>
                  <a:pt x="249" y="383"/>
                </a:lnTo>
                <a:lnTo>
                  <a:pt x="249" y="383"/>
                </a:lnTo>
                <a:lnTo>
                  <a:pt x="245" y="396"/>
                </a:lnTo>
                <a:lnTo>
                  <a:pt x="243" y="410"/>
                </a:lnTo>
                <a:lnTo>
                  <a:pt x="243" y="410"/>
                </a:lnTo>
                <a:lnTo>
                  <a:pt x="145" y="410"/>
                </a:lnTo>
                <a:lnTo>
                  <a:pt x="143" y="410"/>
                </a:lnTo>
                <a:lnTo>
                  <a:pt x="143" y="410"/>
                </a:lnTo>
                <a:lnTo>
                  <a:pt x="140" y="410"/>
                </a:lnTo>
                <a:lnTo>
                  <a:pt x="129" y="408"/>
                </a:lnTo>
                <a:lnTo>
                  <a:pt x="116" y="405"/>
                </a:lnTo>
                <a:lnTo>
                  <a:pt x="111" y="400"/>
                </a:lnTo>
                <a:lnTo>
                  <a:pt x="104" y="395"/>
                </a:lnTo>
                <a:lnTo>
                  <a:pt x="104" y="395"/>
                </a:lnTo>
                <a:lnTo>
                  <a:pt x="101" y="389"/>
                </a:lnTo>
                <a:lnTo>
                  <a:pt x="97" y="383"/>
                </a:lnTo>
                <a:lnTo>
                  <a:pt x="95" y="376"/>
                </a:lnTo>
                <a:lnTo>
                  <a:pt x="95" y="367"/>
                </a:lnTo>
                <a:lnTo>
                  <a:pt x="95" y="349"/>
                </a:lnTo>
                <a:lnTo>
                  <a:pt x="99" y="326"/>
                </a:lnTo>
                <a:lnTo>
                  <a:pt x="67" y="318"/>
                </a:lnTo>
                <a:lnTo>
                  <a:pt x="67" y="318"/>
                </a:lnTo>
                <a:lnTo>
                  <a:pt x="63" y="335"/>
                </a:lnTo>
                <a:lnTo>
                  <a:pt x="61" y="349"/>
                </a:lnTo>
                <a:lnTo>
                  <a:pt x="60" y="362"/>
                </a:lnTo>
                <a:lnTo>
                  <a:pt x="61" y="376"/>
                </a:lnTo>
                <a:lnTo>
                  <a:pt x="63" y="388"/>
                </a:lnTo>
                <a:lnTo>
                  <a:pt x="67" y="398"/>
                </a:lnTo>
                <a:lnTo>
                  <a:pt x="72" y="408"/>
                </a:lnTo>
                <a:lnTo>
                  <a:pt x="78" y="417"/>
                </a:lnTo>
                <a:lnTo>
                  <a:pt x="78" y="417"/>
                </a:lnTo>
                <a:lnTo>
                  <a:pt x="87" y="425"/>
                </a:lnTo>
                <a:lnTo>
                  <a:pt x="97" y="432"/>
                </a:lnTo>
                <a:lnTo>
                  <a:pt x="106" y="437"/>
                </a:lnTo>
                <a:lnTo>
                  <a:pt x="114" y="440"/>
                </a:lnTo>
                <a:lnTo>
                  <a:pt x="131" y="444"/>
                </a:lnTo>
                <a:lnTo>
                  <a:pt x="143" y="444"/>
                </a:lnTo>
                <a:lnTo>
                  <a:pt x="143" y="444"/>
                </a:lnTo>
                <a:lnTo>
                  <a:pt x="145" y="444"/>
                </a:lnTo>
                <a:lnTo>
                  <a:pt x="243" y="444"/>
                </a:lnTo>
                <a:lnTo>
                  <a:pt x="243" y="463"/>
                </a:lnTo>
                <a:lnTo>
                  <a:pt x="143" y="463"/>
                </a:lnTo>
                <a:lnTo>
                  <a:pt x="140" y="463"/>
                </a:lnTo>
                <a:lnTo>
                  <a:pt x="140" y="463"/>
                </a:lnTo>
                <a:lnTo>
                  <a:pt x="138" y="463"/>
                </a:lnTo>
                <a:lnTo>
                  <a:pt x="138" y="463"/>
                </a:lnTo>
                <a:lnTo>
                  <a:pt x="128" y="461"/>
                </a:lnTo>
                <a:lnTo>
                  <a:pt x="116" y="459"/>
                </a:lnTo>
                <a:lnTo>
                  <a:pt x="101" y="454"/>
                </a:lnTo>
                <a:lnTo>
                  <a:pt x="94" y="451"/>
                </a:lnTo>
                <a:lnTo>
                  <a:pt x="87" y="446"/>
                </a:lnTo>
                <a:lnTo>
                  <a:pt x="87" y="446"/>
                </a:lnTo>
                <a:lnTo>
                  <a:pt x="77" y="437"/>
                </a:lnTo>
                <a:lnTo>
                  <a:pt x="70" y="427"/>
                </a:lnTo>
                <a:lnTo>
                  <a:pt x="63" y="417"/>
                </a:lnTo>
                <a:lnTo>
                  <a:pt x="56" y="403"/>
                </a:lnTo>
                <a:lnTo>
                  <a:pt x="53" y="389"/>
                </a:lnTo>
                <a:lnTo>
                  <a:pt x="50" y="372"/>
                </a:lnTo>
                <a:lnTo>
                  <a:pt x="48" y="355"/>
                </a:lnTo>
                <a:lnTo>
                  <a:pt x="48" y="337"/>
                </a:lnTo>
                <a:lnTo>
                  <a:pt x="48" y="337"/>
                </a:lnTo>
                <a:lnTo>
                  <a:pt x="48" y="323"/>
                </a:lnTo>
                <a:lnTo>
                  <a:pt x="50" y="309"/>
                </a:lnTo>
                <a:lnTo>
                  <a:pt x="78" y="316"/>
                </a:lnTo>
                <a:lnTo>
                  <a:pt x="85" y="282"/>
                </a:lnTo>
                <a:lnTo>
                  <a:pt x="58" y="277"/>
                </a:lnTo>
                <a:lnTo>
                  <a:pt x="58" y="277"/>
                </a:lnTo>
                <a:lnTo>
                  <a:pt x="68" y="253"/>
                </a:lnTo>
                <a:lnTo>
                  <a:pt x="80" y="229"/>
                </a:lnTo>
                <a:lnTo>
                  <a:pt x="80" y="229"/>
                </a:lnTo>
                <a:lnTo>
                  <a:pt x="95" y="223"/>
                </a:lnTo>
                <a:lnTo>
                  <a:pt x="114" y="216"/>
                </a:lnTo>
                <a:lnTo>
                  <a:pt x="136" y="209"/>
                </a:lnTo>
                <a:lnTo>
                  <a:pt x="148" y="209"/>
                </a:lnTo>
                <a:lnTo>
                  <a:pt x="160" y="207"/>
                </a:lnTo>
                <a:lnTo>
                  <a:pt x="160" y="207"/>
                </a:lnTo>
                <a:lnTo>
                  <a:pt x="170" y="207"/>
                </a:lnTo>
                <a:lnTo>
                  <a:pt x="181" y="207"/>
                </a:lnTo>
                <a:lnTo>
                  <a:pt x="201" y="202"/>
                </a:lnTo>
                <a:lnTo>
                  <a:pt x="216" y="195"/>
                </a:lnTo>
                <a:lnTo>
                  <a:pt x="230" y="187"/>
                </a:lnTo>
                <a:lnTo>
                  <a:pt x="240" y="178"/>
                </a:lnTo>
                <a:lnTo>
                  <a:pt x="249" y="170"/>
                </a:lnTo>
                <a:lnTo>
                  <a:pt x="255" y="161"/>
                </a:lnTo>
                <a:lnTo>
                  <a:pt x="228" y="141"/>
                </a:lnTo>
                <a:lnTo>
                  <a:pt x="228" y="141"/>
                </a:lnTo>
                <a:lnTo>
                  <a:pt x="223" y="148"/>
                </a:lnTo>
                <a:lnTo>
                  <a:pt x="209" y="160"/>
                </a:lnTo>
                <a:lnTo>
                  <a:pt x="201" y="165"/>
                </a:lnTo>
                <a:lnTo>
                  <a:pt x="189" y="170"/>
                </a:lnTo>
                <a:lnTo>
                  <a:pt x="175" y="173"/>
                </a:lnTo>
                <a:lnTo>
                  <a:pt x="162" y="173"/>
                </a:lnTo>
                <a:lnTo>
                  <a:pt x="162" y="173"/>
                </a:lnTo>
                <a:lnTo>
                  <a:pt x="141" y="175"/>
                </a:lnTo>
                <a:lnTo>
                  <a:pt x="121" y="178"/>
                </a:lnTo>
                <a:lnTo>
                  <a:pt x="121" y="178"/>
                </a:lnTo>
                <a:lnTo>
                  <a:pt x="135" y="165"/>
                </a:lnTo>
                <a:lnTo>
                  <a:pt x="150" y="151"/>
                </a:lnTo>
                <a:lnTo>
                  <a:pt x="165" y="138"/>
                </a:lnTo>
                <a:lnTo>
                  <a:pt x="182" y="126"/>
                </a:lnTo>
                <a:lnTo>
                  <a:pt x="201" y="114"/>
                </a:lnTo>
                <a:lnTo>
                  <a:pt x="220" y="104"/>
                </a:lnTo>
                <a:lnTo>
                  <a:pt x="238" y="93"/>
                </a:lnTo>
                <a:lnTo>
                  <a:pt x="259" y="85"/>
                </a:lnTo>
                <a:lnTo>
                  <a:pt x="279" y="76"/>
                </a:lnTo>
                <a:lnTo>
                  <a:pt x="301" y="68"/>
                </a:lnTo>
                <a:lnTo>
                  <a:pt x="323" y="63"/>
                </a:lnTo>
                <a:lnTo>
                  <a:pt x="345" y="56"/>
                </a:lnTo>
                <a:lnTo>
                  <a:pt x="369" y="53"/>
                </a:lnTo>
                <a:lnTo>
                  <a:pt x="393" y="49"/>
                </a:lnTo>
                <a:lnTo>
                  <a:pt x="419" y="47"/>
                </a:lnTo>
                <a:lnTo>
                  <a:pt x="442" y="47"/>
                </a:lnTo>
                <a:lnTo>
                  <a:pt x="442" y="47"/>
                </a:lnTo>
                <a:lnTo>
                  <a:pt x="446" y="47"/>
                </a:lnTo>
                <a:lnTo>
                  <a:pt x="446" y="47"/>
                </a:lnTo>
                <a:lnTo>
                  <a:pt x="420" y="68"/>
                </a:lnTo>
                <a:lnTo>
                  <a:pt x="420" y="68"/>
                </a:lnTo>
                <a:lnTo>
                  <a:pt x="393" y="66"/>
                </a:lnTo>
                <a:lnTo>
                  <a:pt x="373" y="66"/>
                </a:lnTo>
                <a:lnTo>
                  <a:pt x="351" y="68"/>
                </a:lnTo>
                <a:lnTo>
                  <a:pt x="328" y="73"/>
                </a:lnTo>
                <a:lnTo>
                  <a:pt x="305" y="80"/>
                </a:lnTo>
                <a:lnTo>
                  <a:pt x="293" y="83"/>
                </a:lnTo>
                <a:lnTo>
                  <a:pt x="281" y="90"/>
                </a:lnTo>
                <a:lnTo>
                  <a:pt x="271" y="97"/>
                </a:lnTo>
                <a:lnTo>
                  <a:pt x="260" y="104"/>
                </a:lnTo>
                <a:lnTo>
                  <a:pt x="281" y="131"/>
                </a:lnTo>
                <a:lnTo>
                  <a:pt x="281" y="131"/>
                </a:lnTo>
                <a:lnTo>
                  <a:pt x="293" y="122"/>
                </a:lnTo>
                <a:lnTo>
                  <a:pt x="306" y="116"/>
                </a:lnTo>
                <a:lnTo>
                  <a:pt x="320" y="109"/>
                </a:lnTo>
                <a:lnTo>
                  <a:pt x="335" y="105"/>
                </a:lnTo>
                <a:lnTo>
                  <a:pt x="349" y="104"/>
                </a:lnTo>
                <a:lnTo>
                  <a:pt x="362" y="102"/>
                </a:lnTo>
                <a:lnTo>
                  <a:pt x="388" y="100"/>
                </a:lnTo>
                <a:lnTo>
                  <a:pt x="388" y="100"/>
                </a:lnTo>
                <a:lnTo>
                  <a:pt x="362" y="131"/>
                </a:lnTo>
                <a:lnTo>
                  <a:pt x="362" y="131"/>
                </a:lnTo>
                <a:lnTo>
                  <a:pt x="347" y="129"/>
                </a:lnTo>
                <a:lnTo>
                  <a:pt x="337" y="129"/>
                </a:lnTo>
                <a:lnTo>
                  <a:pt x="325" y="129"/>
                </a:lnTo>
                <a:lnTo>
                  <a:pt x="311" y="131"/>
                </a:lnTo>
                <a:lnTo>
                  <a:pt x="300" y="134"/>
                </a:lnTo>
                <a:lnTo>
                  <a:pt x="288" y="141"/>
                </a:lnTo>
                <a:lnTo>
                  <a:pt x="277" y="150"/>
                </a:lnTo>
                <a:lnTo>
                  <a:pt x="303" y="172"/>
                </a:lnTo>
                <a:lnTo>
                  <a:pt x="303" y="172"/>
                </a:lnTo>
                <a:lnTo>
                  <a:pt x="310" y="167"/>
                </a:lnTo>
                <a:lnTo>
                  <a:pt x="318" y="165"/>
                </a:lnTo>
                <a:lnTo>
                  <a:pt x="328" y="163"/>
                </a:lnTo>
                <a:lnTo>
                  <a:pt x="340" y="163"/>
                </a:lnTo>
                <a:lnTo>
                  <a:pt x="340" y="163"/>
                </a:lnTo>
                <a:lnTo>
                  <a:pt x="327" y="184"/>
                </a:lnTo>
                <a:lnTo>
                  <a:pt x="327" y="184"/>
                </a:lnTo>
                <a:lnTo>
                  <a:pt x="310" y="182"/>
                </a:lnTo>
                <a:lnTo>
                  <a:pt x="293" y="182"/>
                </a:lnTo>
                <a:lnTo>
                  <a:pt x="277" y="184"/>
                </a:lnTo>
                <a:lnTo>
                  <a:pt x="262" y="189"/>
                </a:lnTo>
                <a:lnTo>
                  <a:pt x="262" y="189"/>
                </a:lnTo>
                <a:lnTo>
                  <a:pt x="255" y="194"/>
                </a:lnTo>
                <a:lnTo>
                  <a:pt x="249" y="199"/>
                </a:lnTo>
                <a:lnTo>
                  <a:pt x="238" y="209"/>
                </a:lnTo>
                <a:lnTo>
                  <a:pt x="238" y="209"/>
                </a:lnTo>
                <a:lnTo>
                  <a:pt x="221" y="211"/>
                </a:lnTo>
                <a:lnTo>
                  <a:pt x="206" y="214"/>
                </a:lnTo>
                <a:lnTo>
                  <a:pt x="192" y="219"/>
                </a:lnTo>
                <a:lnTo>
                  <a:pt x="181" y="228"/>
                </a:lnTo>
                <a:lnTo>
                  <a:pt x="170" y="236"/>
                </a:lnTo>
                <a:lnTo>
                  <a:pt x="162" y="245"/>
                </a:lnTo>
                <a:lnTo>
                  <a:pt x="155" y="257"/>
                </a:lnTo>
                <a:lnTo>
                  <a:pt x="150" y="267"/>
                </a:lnTo>
                <a:lnTo>
                  <a:pt x="150" y="267"/>
                </a:lnTo>
                <a:lnTo>
                  <a:pt x="146" y="282"/>
                </a:lnTo>
                <a:lnTo>
                  <a:pt x="146" y="289"/>
                </a:lnTo>
                <a:lnTo>
                  <a:pt x="146" y="296"/>
                </a:lnTo>
                <a:lnTo>
                  <a:pt x="148" y="301"/>
                </a:lnTo>
                <a:lnTo>
                  <a:pt x="152" y="306"/>
                </a:lnTo>
                <a:lnTo>
                  <a:pt x="155" y="311"/>
                </a:lnTo>
                <a:lnTo>
                  <a:pt x="160" y="315"/>
                </a:lnTo>
                <a:lnTo>
                  <a:pt x="160" y="315"/>
                </a:lnTo>
                <a:lnTo>
                  <a:pt x="162" y="318"/>
                </a:lnTo>
                <a:lnTo>
                  <a:pt x="162" y="320"/>
                </a:lnTo>
                <a:lnTo>
                  <a:pt x="160" y="325"/>
                </a:lnTo>
                <a:lnTo>
                  <a:pt x="191" y="342"/>
                </a:lnTo>
                <a:lnTo>
                  <a:pt x="191" y="342"/>
                </a:lnTo>
                <a:lnTo>
                  <a:pt x="196" y="330"/>
                </a:lnTo>
                <a:lnTo>
                  <a:pt x="196" y="323"/>
                </a:lnTo>
                <a:lnTo>
                  <a:pt x="196" y="315"/>
                </a:lnTo>
                <a:lnTo>
                  <a:pt x="196" y="308"/>
                </a:lnTo>
                <a:lnTo>
                  <a:pt x="192" y="301"/>
                </a:lnTo>
                <a:lnTo>
                  <a:pt x="187" y="294"/>
                </a:lnTo>
                <a:lnTo>
                  <a:pt x="181" y="287"/>
                </a:lnTo>
                <a:lnTo>
                  <a:pt x="181" y="287"/>
                </a:lnTo>
                <a:lnTo>
                  <a:pt x="181" y="284"/>
                </a:lnTo>
                <a:lnTo>
                  <a:pt x="182" y="277"/>
                </a:lnTo>
                <a:lnTo>
                  <a:pt x="186" y="272"/>
                </a:lnTo>
                <a:lnTo>
                  <a:pt x="189" y="264"/>
                </a:lnTo>
                <a:lnTo>
                  <a:pt x="189" y="264"/>
                </a:lnTo>
                <a:lnTo>
                  <a:pt x="196" y="258"/>
                </a:lnTo>
                <a:lnTo>
                  <a:pt x="203" y="253"/>
                </a:lnTo>
                <a:lnTo>
                  <a:pt x="213" y="248"/>
                </a:lnTo>
                <a:lnTo>
                  <a:pt x="225" y="245"/>
                </a:lnTo>
                <a:lnTo>
                  <a:pt x="225" y="245"/>
                </a:lnTo>
                <a:lnTo>
                  <a:pt x="223" y="264"/>
                </a:lnTo>
                <a:lnTo>
                  <a:pt x="225" y="281"/>
                </a:lnTo>
                <a:lnTo>
                  <a:pt x="228" y="296"/>
                </a:lnTo>
                <a:lnTo>
                  <a:pt x="233" y="309"/>
                </a:lnTo>
                <a:lnTo>
                  <a:pt x="240" y="321"/>
                </a:lnTo>
                <a:lnTo>
                  <a:pt x="247" y="333"/>
                </a:lnTo>
                <a:lnTo>
                  <a:pt x="262" y="350"/>
                </a:lnTo>
                <a:lnTo>
                  <a:pt x="262" y="350"/>
                </a:lnTo>
                <a:lnTo>
                  <a:pt x="247" y="349"/>
                </a:lnTo>
                <a:lnTo>
                  <a:pt x="226" y="347"/>
                </a:lnTo>
                <a:lnTo>
                  <a:pt x="216" y="349"/>
                </a:lnTo>
                <a:lnTo>
                  <a:pt x="204" y="350"/>
                </a:lnTo>
                <a:lnTo>
                  <a:pt x="194" y="354"/>
                </a:lnTo>
                <a:lnTo>
                  <a:pt x="182" y="359"/>
                </a:lnTo>
                <a:lnTo>
                  <a:pt x="182" y="359"/>
                </a:lnTo>
                <a:close/>
                <a:moveTo>
                  <a:pt x="485" y="599"/>
                </a:moveTo>
                <a:lnTo>
                  <a:pt x="483" y="599"/>
                </a:lnTo>
                <a:lnTo>
                  <a:pt x="483" y="599"/>
                </a:lnTo>
                <a:lnTo>
                  <a:pt x="473" y="597"/>
                </a:lnTo>
                <a:lnTo>
                  <a:pt x="465" y="595"/>
                </a:lnTo>
                <a:lnTo>
                  <a:pt x="454" y="592"/>
                </a:lnTo>
                <a:lnTo>
                  <a:pt x="454" y="592"/>
                </a:lnTo>
                <a:lnTo>
                  <a:pt x="449" y="588"/>
                </a:lnTo>
                <a:lnTo>
                  <a:pt x="444" y="583"/>
                </a:lnTo>
                <a:lnTo>
                  <a:pt x="441" y="578"/>
                </a:lnTo>
                <a:lnTo>
                  <a:pt x="437" y="571"/>
                </a:lnTo>
                <a:lnTo>
                  <a:pt x="492" y="571"/>
                </a:lnTo>
                <a:lnTo>
                  <a:pt x="492" y="571"/>
                </a:lnTo>
                <a:lnTo>
                  <a:pt x="493" y="571"/>
                </a:lnTo>
                <a:lnTo>
                  <a:pt x="493" y="571"/>
                </a:lnTo>
                <a:lnTo>
                  <a:pt x="497" y="571"/>
                </a:lnTo>
                <a:lnTo>
                  <a:pt x="497" y="571"/>
                </a:lnTo>
                <a:lnTo>
                  <a:pt x="502" y="583"/>
                </a:lnTo>
                <a:lnTo>
                  <a:pt x="505" y="592"/>
                </a:lnTo>
                <a:lnTo>
                  <a:pt x="510" y="599"/>
                </a:lnTo>
                <a:lnTo>
                  <a:pt x="485" y="599"/>
                </a:lnTo>
                <a:close/>
                <a:moveTo>
                  <a:pt x="493" y="537"/>
                </a:moveTo>
                <a:lnTo>
                  <a:pt x="437" y="537"/>
                </a:lnTo>
                <a:lnTo>
                  <a:pt x="437" y="537"/>
                </a:lnTo>
                <a:lnTo>
                  <a:pt x="413" y="537"/>
                </a:lnTo>
                <a:lnTo>
                  <a:pt x="388" y="537"/>
                </a:lnTo>
                <a:lnTo>
                  <a:pt x="388" y="537"/>
                </a:lnTo>
                <a:lnTo>
                  <a:pt x="337" y="537"/>
                </a:lnTo>
                <a:lnTo>
                  <a:pt x="337" y="537"/>
                </a:lnTo>
                <a:lnTo>
                  <a:pt x="335" y="537"/>
                </a:lnTo>
                <a:lnTo>
                  <a:pt x="335" y="537"/>
                </a:lnTo>
                <a:lnTo>
                  <a:pt x="322" y="536"/>
                </a:lnTo>
                <a:lnTo>
                  <a:pt x="311" y="534"/>
                </a:lnTo>
                <a:lnTo>
                  <a:pt x="303" y="529"/>
                </a:lnTo>
                <a:lnTo>
                  <a:pt x="293" y="522"/>
                </a:lnTo>
                <a:lnTo>
                  <a:pt x="286" y="514"/>
                </a:lnTo>
                <a:lnTo>
                  <a:pt x="281" y="502"/>
                </a:lnTo>
                <a:lnTo>
                  <a:pt x="279" y="495"/>
                </a:lnTo>
                <a:lnTo>
                  <a:pt x="279" y="486"/>
                </a:lnTo>
                <a:lnTo>
                  <a:pt x="279" y="463"/>
                </a:lnTo>
                <a:lnTo>
                  <a:pt x="277" y="463"/>
                </a:lnTo>
                <a:lnTo>
                  <a:pt x="277" y="410"/>
                </a:lnTo>
                <a:lnTo>
                  <a:pt x="277" y="410"/>
                </a:lnTo>
                <a:lnTo>
                  <a:pt x="279" y="398"/>
                </a:lnTo>
                <a:lnTo>
                  <a:pt x="283" y="388"/>
                </a:lnTo>
                <a:lnTo>
                  <a:pt x="288" y="378"/>
                </a:lnTo>
                <a:lnTo>
                  <a:pt x="296" y="367"/>
                </a:lnTo>
                <a:lnTo>
                  <a:pt x="301" y="364"/>
                </a:lnTo>
                <a:lnTo>
                  <a:pt x="308" y="359"/>
                </a:lnTo>
                <a:lnTo>
                  <a:pt x="315" y="355"/>
                </a:lnTo>
                <a:lnTo>
                  <a:pt x="323" y="354"/>
                </a:lnTo>
                <a:lnTo>
                  <a:pt x="334" y="352"/>
                </a:lnTo>
                <a:lnTo>
                  <a:pt x="345" y="350"/>
                </a:lnTo>
                <a:lnTo>
                  <a:pt x="628" y="350"/>
                </a:lnTo>
                <a:lnTo>
                  <a:pt x="628" y="316"/>
                </a:lnTo>
                <a:lnTo>
                  <a:pt x="516" y="316"/>
                </a:lnTo>
                <a:lnTo>
                  <a:pt x="516" y="316"/>
                </a:lnTo>
                <a:lnTo>
                  <a:pt x="514" y="301"/>
                </a:lnTo>
                <a:lnTo>
                  <a:pt x="582" y="301"/>
                </a:lnTo>
                <a:lnTo>
                  <a:pt x="582" y="267"/>
                </a:lnTo>
                <a:lnTo>
                  <a:pt x="578" y="267"/>
                </a:lnTo>
                <a:lnTo>
                  <a:pt x="578" y="267"/>
                </a:lnTo>
                <a:lnTo>
                  <a:pt x="585" y="260"/>
                </a:lnTo>
                <a:lnTo>
                  <a:pt x="592" y="255"/>
                </a:lnTo>
                <a:lnTo>
                  <a:pt x="599" y="250"/>
                </a:lnTo>
                <a:lnTo>
                  <a:pt x="604" y="248"/>
                </a:lnTo>
                <a:lnTo>
                  <a:pt x="612" y="247"/>
                </a:lnTo>
                <a:lnTo>
                  <a:pt x="618" y="245"/>
                </a:lnTo>
                <a:lnTo>
                  <a:pt x="621" y="212"/>
                </a:lnTo>
                <a:lnTo>
                  <a:pt x="621" y="212"/>
                </a:lnTo>
                <a:lnTo>
                  <a:pt x="616" y="211"/>
                </a:lnTo>
                <a:lnTo>
                  <a:pt x="607" y="212"/>
                </a:lnTo>
                <a:lnTo>
                  <a:pt x="607" y="158"/>
                </a:lnTo>
                <a:lnTo>
                  <a:pt x="607" y="158"/>
                </a:lnTo>
                <a:lnTo>
                  <a:pt x="607" y="151"/>
                </a:lnTo>
                <a:lnTo>
                  <a:pt x="611" y="146"/>
                </a:lnTo>
                <a:lnTo>
                  <a:pt x="612" y="143"/>
                </a:lnTo>
                <a:lnTo>
                  <a:pt x="618" y="139"/>
                </a:lnTo>
                <a:lnTo>
                  <a:pt x="624" y="136"/>
                </a:lnTo>
                <a:lnTo>
                  <a:pt x="631" y="136"/>
                </a:lnTo>
                <a:lnTo>
                  <a:pt x="691" y="136"/>
                </a:lnTo>
                <a:lnTo>
                  <a:pt x="691" y="127"/>
                </a:lnTo>
                <a:lnTo>
                  <a:pt x="691" y="127"/>
                </a:lnTo>
                <a:lnTo>
                  <a:pt x="708" y="143"/>
                </a:lnTo>
                <a:lnTo>
                  <a:pt x="723" y="160"/>
                </a:lnTo>
                <a:lnTo>
                  <a:pt x="723" y="160"/>
                </a:lnTo>
                <a:lnTo>
                  <a:pt x="715" y="163"/>
                </a:lnTo>
                <a:lnTo>
                  <a:pt x="706" y="168"/>
                </a:lnTo>
                <a:lnTo>
                  <a:pt x="697" y="175"/>
                </a:lnTo>
                <a:lnTo>
                  <a:pt x="689" y="184"/>
                </a:lnTo>
                <a:lnTo>
                  <a:pt x="716" y="202"/>
                </a:lnTo>
                <a:lnTo>
                  <a:pt x="716" y="202"/>
                </a:lnTo>
                <a:lnTo>
                  <a:pt x="725" y="195"/>
                </a:lnTo>
                <a:lnTo>
                  <a:pt x="733" y="192"/>
                </a:lnTo>
                <a:lnTo>
                  <a:pt x="742" y="190"/>
                </a:lnTo>
                <a:lnTo>
                  <a:pt x="749" y="189"/>
                </a:lnTo>
                <a:lnTo>
                  <a:pt x="749" y="189"/>
                </a:lnTo>
                <a:lnTo>
                  <a:pt x="760" y="206"/>
                </a:lnTo>
                <a:lnTo>
                  <a:pt x="771" y="223"/>
                </a:lnTo>
                <a:lnTo>
                  <a:pt x="728" y="223"/>
                </a:lnTo>
                <a:lnTo>
                  <a:pt x="728" y="257"/>
                </a:lnTo>
                <a:lnTo>
                  <a:pt x="788" y="257"/>
                </a:lnTo>
                <a:lnTo>
                  <a:pt x="788" y="257"/>
                </a:lnTo>
                <a:lnTo>
                  <a:pt x="801" y="291"/>
                </a:lnTo>
                <a:lnTo>
                  <a:pt x="811" y="326"/>
                </a:lnTo>
                <a:lnTo>
                  <a:pt x="817" y="362"/>
                </a:lnTo>
                <a:lnTo>
                  <a:pt x="820" y="398"/>
                </a:lnTo>
                <a:lnTo>
                  <a:pt x="820" y="398"/>
                </a:lnTo>
                <a:lnTo>
                  <a:pt x="755" y="425"/>
                </a:lnTo>
                <a:lnTo>
                  <a:pt x="755" y="401"/>
                </a:lnTo>
                <a:lnTo>
                  <a:pt x="721" y="401"/>
                </a:lnTo>
                <a:lnTo>
                  <a:pt x="721" y="440"/>
                </a:lnTo>
                <a:lnTo>
                  <a:pt x="721" y="440"/>
                </a:lnTo>
                <a:lnTo>
                  <a:pt x="663" y="466"/>
                </a:lnTo>
                <a:lnTo>
                  <a:pt x="663" y="410"/>
                </a:lnTo>
                <a:lnTo>
                  <a:pt x="669" y="410"/>
                </a:lnTo>
                <a:lnTo>
                  <a:pt x="669" y="410"/>
                </a:lnTo>
                <a:lnTo>
                  <a:pt x="672" y="410"/>
                </a:lnTo>
                <a:lnTo>
                  <a:pt x="680" y="408"/>
                </a:lnTo>
                <a:lnTo>
                  <a:pt x="691" y="405"/>
                </a:lnTo>
                <a:lnTo>
                  <a:pt x="696" y="401"/>
                </a:lnTo>
                <a:lnTo>
                  <a:pt x="699" y="396"/>
                </a:lnTo>
                <a:lnTo>
                  <a:pt x="699" y="396"/>
                </a:lnTo>
                <a:lnTo>
                  <a:pt x="704" y="393"/>
                </a:lnTo>
                <a:lnTo>
                  <a:pt x="708" y="386"/>
                </a:lnTo>
                <a:lnTo>
                  <a:pt x="711" y="376"/>
                </a:lnTo>
                <a:lnTo>
                  <a:pt x="713" y="366"/>
                </a:lnTo>
                <a:lnTo>
                  <a:pt x="713" y="325"/>
                </a:lnTo>
                <a:lnTo>
                  <a:pt x="679" y="325"/>
                </a:lnTo>
                <a:lnTo>
                  <a:pt x="679" y="366"/>
                </a:lnTo>
                <a:lnTo>
                  <a:pt x="679" y="366"/>
                </a:lnTo>
                <a:lnTo>
                  <a:pt x="679" y="369"/>
                </a:lnTo>
                <a:lnTo>
                  <a:pt x="677" y="371"/>
                </a:lnTo>
                <a:lnTo>
                  <a:pt x="674" y="374"/>
                </a:lnTo>
                <a:lnTo>
                  <a:pt x="669" y="376"/>
                </a:lnTo>
                <a:lnTo>
                  <a:pt x="378" y="376"/>
                </a:lnTo>
                <a:lnTo>
                  <a:pt x="378" y="376"/>
                </a:lnTo>
                <a:lnTo>
                  <a:pt x="362" y="376"/>
                </a:lnTo>
                <a:lnTo>
                  <a:pt x="347" y="379"/>
                </a:lnTo>
                <a:lnTo>
                  <a:pt x="335" y="384"/>
                </a:lnTo>
                <a:lnTo>
                  <a:pt x="327" y="391"/>
                </a:lnTo>
                <a:lnTo>
                  <a:pt x="318" y="398"/>
                </a:lnTo>
                <a:lnTo>
                  <a:pt x="311" y="408"/>
                </a:lnTo>
                <a:lnTo>
                  <a:pt x="308" y="420"/>
                </a:lnTo>
                <a:lnTo>
                  <a:pt x="308" y="432"/>
                </a:lnTo>
                <a:lnTo>
                  <a:pt x="308" y="463"/>
                </a:lnTo>
                <a:lnTo>
                  <a:pt x="308" y="463"/>
                </a:lnTo>
                <a:lnTo>
                  <a:pt x="308" y="473"/>
                </a:lnTo>
                <a:lnTo>
                  <a:pt x="310" y="480"/>
                </a:lnTo>
                <a:lnTo>
                  <a:pt x="311" y="486"/>
                </a:lnTo>
                <a:lnTo>
                  <a:pt x="315" y="493"/>
                </a:lnTo>
                <a:lnTo>
                  <a:pt x="320" y="498"/>
                </a:lnTo>
                <a:lnTo>
                  <a:pt x="325" y="502"/>
                </a:lnTo>
                <a:lnTo>
                  <a:pt x="335" y="507"/>
                </a:lnTo>
                <a:lnTo>
                  <a:pt x="347" y="512"/>
                </a:lnTo>
                <a:lnTo>
                  <a:pt x="359" y="514"/>
                </a:lnTo>
                <a:lnTo>
                  <a:pt x="378" y="514"/>
                </a:lnTo>
                <a:lnTo>
                  <a:pt x="521" y="514"/>
                </a:lnTo>
                <a:lnTo>
                  <a:pt x="521" y="480"/>
                </a:lnTo>
                <a:lnTo>
                  <a:pt x="378" y="480"/>
                </a:lnTo>
                <a:lnTo>
                  <a:pt x="378" y="480"/>
                </a:lnTo>
                <a:lnTo>
                  <a:pt x="357" y="478"/>
                </a:lnTo>
                <a:lnTo>
                  <a:pt x="351" y="478"/>
                </a:lnTo>
                <a:lnTo>
                  <a:pt x="345" y="474"/>
                </a:lnTo>
                <a:lnTo>
                  <a:pt x="344" y="473"/>
                </a:lnTo>
                <a:lnTo>
                  <a:pt x="342" y="469"/>
                </a:lnTo>
                <a:lnTo>
                  <a:pt x="342" y="463"/>
                </a:lnTo>
                <a:lnTo>
                  <a:pt x="342" y="432"/>
                </a:lnTo>
                <a:lnTo>
                  <a:pt x="342" y="432"/>
                </a:lnTo>
                <a:lnTo>
                  <a:pt x="342" y="427"/>
                </a:lnTo>
                <a:lnTo>
                  <a:pt x="344" y="422"/>
                </a:lnTo>
                <a:lnTo>
                  <a:pt x="345" y="418"/>
                </a:lnTo>
                <a:lnTo>
                  <a:pt x="351" y="415"/>
                </a:lnTo>
                <a:lnTo>
                  <a:pt x="357" y="412"/>
                </a:lnTo>
                <a:lnTo>
                  <a:pt x="366" y="410"/>
                </a:lnTo>
                <a:lnTo>
                  <a:pt x="378" y="410"/>
                </a:lnTo>
                <a:lnTo>
                  <a:pt x="629" y="410"/>
                </a:lnTo>
                <a:lnTo>
                  <a:pt x="629" y="429"/>
                </a:lnTo>
                <a:lnTo>
                  <a:pt x="381" y="429"/>
                </a:lnTo>
                <a:lnTo>
                  <a:pt x="381" y="463"/>
                </a:lnTo>
                <a:lnTo>
                  <a:pt x="629" y="463"/>
                </a:lnTo>
                <a:lnTo>
                  <a:pt x="629" y="481"/>
                </a:lnTo>
                <a:lnTo>
                  <a:pt x="629" y="481"/>
                </a:lnTo>
                <a:lnTo>
                  <a:pt x="514" y="532"/>
                </a:lnTo>
                <a:lnTo>
                  <a:pt x="514" y="532"/>
                </a:lnTo>
                <a:lnTo>
                  <a:pt x="507" y="536"/>
                </a:lnTo>
                <a:lnTo>
                  <a:pt x="500" y="536"/>
                </a:lnTo>
                <a:lnTo>
                  <a:pt x="493" y="537"/>
                </a:lnTo>
                <a:lnTo>
                  <a:pt x="493" y="537"/>
                </a:lnTo>
                <a:close/>
                <a:moveTo>
                  <a:pt x="570" y="599"/>
                </a:moveTo>
                <a:lnTo>
                  <a:pt x="570" y="599"/>
                </a:lnTo>
                <a:lnTo>
                  <a:pt x="560" y="594"/>
                </a:lnTo>
                <a:lnTo>
                  <a:pt x="551" y="590"/>
                </a:lnTo>
                <a:lnTo>
                  <a:pt x="544" y="585"/>
                </a:lnTo>
                <a:lnTo>
                  <a:pt x="539" y="580"/>
                </a:lnTo>
                <a:lnTo>
                  <a:pt x="533" y="570"/>
                </a:lnTo>
                <a:lnTo>
                  <a:pt x="531" y="561"/>
                </a:lnTo>
                <a:lnTo>
                  <a:pt x="531" y="561"/>
                </a:lnTo>
                <a:lnTo>
                  <a:pt x="556" y="551"/>
                </a:lnTo>
                <a:lnTo>
                  <a:pt x="556" y="551"/>
                </a:lnTo>
                <a:lnTo>
                  <a:pt x="561" y="561"/>
                </a:lnTo>
                <a:lnTo>
                  <a:pt x="568" y="573"/>
                </a:lnTo>
                <a:lnTo>
                  <a:pt x="578" y="585"/>
                </a:lnTo>
                <a:lnTo>
                  <a:pt x="592" y="599"/>
                </a:lnTo>
                <a:lnTo>
                  <a:pt x="570" y="599"/>
                </a:lnTo>
                <a:close/>
                <a:moveTo>
                  <a:pt x="650" y="599"/>
                </a:moveTo>
                <a:lnTo>
                  <a:pt x="631" y="599"/>
                </a:lnTo>
                <a:lnTo>
                  <a:pt x="631" y="599"/>
                </a:lnTo>
                <a:lnTo>
                  <a:pt x="618" y="592"/>
                </a:lnTo>
                <a:lnTo>
                  <a:pt x="607" y="585"/>
                </a:lnTo>
                <a:lnTo>
                  <a:pt x="599" y="577"/>
                </a:lnTo>
                <a:lnTo>
                  <a:pt x="590" y="570"/>
                </a:lnTo>
                <a:lnTo>
                  <a:pt x="580" y="554"/>
                </a:lnTo>
                <a:lnTo>
                  <a:pt x="575" y="543"/>
                </a:lnTo>
                <a:lnTo>
                  <a:pt x="575" y="543"/>
                </a:lnTo>
                <a:lnTo>
                  <a:pt x="592" y="534"/>
                </a:lnTo>
                <a:lnTo>
                  <a:pt x="592" y="534"/>
                </a:lnTo>
                <a:lnTo>
                  <a:pt x="602" y="548"/>
                </a:lnTo>
                <a:lnTo>
                  <a:pt x="618" y="563"/>
                </a:lnTo>
                <a:lnTo>
                  <a:pt x="636" y="582"/>
                </a:lnTo>
                <a:lnTo>
                  <a:pt x="657" y="597"/>
                </a:lnTo>
                <a:lnTo>
                  <a:pt x="657" y="597"/>
                </a:lnTo>
                <a:lnTo>
                  <a:pt x="650" y="599"/>
                </a:lnTo>
                <a:lnTo>
                  <a:pt x="650" y="599"/>
                </a:lnTo>
                <a:close/>
                <a:moveTo>
                  <a:pt x="687" y="590"/>
                </a:moveTo>
                <a:lnTo>
                  <a:pt x="687" y="590"/>
                </a:lnTo>
                <a:lnTo>
                  <a:pt x="677" y="585"/>
                </a:lnTo>
                <a:lnTo>
                  <a:pt x="667" y="580"/>
                </a:lnTo>
                <a:lnTo>
                  <a:pt x="667" y="580"/>
                </a:lnTo>
                <a:lnTo>
                  <a:pt x="687" y="577"/>
                </a:lnTo>
                <a:lnTo>
                  <a:pt x="706" y="571"/>
                </a:lnTo>
                <a:lnTo>
                  <a:pt x="747" y="561"/>
                </a:lnTo>
                <a:lnTo>
                  <a:pt x="747" y="561"/>
                </a:lnTo>
                <a:lnTo>
                  <a:pt x="732" y="571"/>
                </a:lnTo>
                <a:lnTo>
                  <a:pt x="716" y="578"/>
                </a:lnTo>
                <a:lnTo>
                  <a:pt x="701" y="585"/>
                </a:lnTo>
                <a:lnTo>
                  <a:pt x="687" y="590"/>
                </a:lnTo>
                <a:lnTo>
                  <a:pt x="687" y="590"/>
                </a:lnTo>
                <a:close/>
                <a:moveTo>
                  <a:pt x="781" y="527"/>
                </a:moveTo>
                <a:lnTo>
                  <a:pt x="781" y="527"/>
                </a:lnTo>
                <a:lnTo>
                  <a:pt x="750" y="537"/>
                </a:lnTo>
                <a:lnTo>
                  <a:pt x="715" y="549"/>
                </a:lnTo>
                <a:lnTo>
                  <a:pt x="679" y="556"/>
                </a:lnTo>
                <a:lnTo>
                  <a:pt x="660" y="560"/>
                </a:lnTo>
                <a:lnTo>
                  <a:pt x="645" y="561"/>
                </a:lnTo>
                <a:lnTo>
                  <a:pt x="645" y="561"/>
                </a:lnTo>
                <a:lnTo>
                  <a:pt x="636" y="553"/>
                </a:lnTo>
                <a:lnTo>
                  <a:pt x="636" y="553"/>
                </a:lnTo>
                <a:lnTo>
                  <a:pt x="687" y="536"/>
                </a:lnTo>
                <a:lnTo>
                  <a:pt x="735" y="520"/>
                </a:lnTo>
                <a:lnTo>
                  <a:pt x="803" y="495"/>
                </a:lnTo>
                <a:lnTo>
                  <a:pt x="803" y="495"/>
                </a:lnTo>
                <a:lnTo>
                  <a:pt x="793" y="512"/>
                </a:lnTo>
                <a:lnTo>
                  <a:pt x="781" y="527"/>
                </a:lnTo>
                <a:lnTo>
                  <a:pt x="781" y="527"/>
                </a:lnTo>
                <a:close/>
                <a:moveTo>
                  <a:pt x="811" y="469"/>
                </a:moveTo>
                <a:lnTo>
                  <a:pt x="811" y="469"/>
                </a:lnTo>
                <a:lnTo>
                  <a:pt x="742" y="495"/>
                </a:lnTo>
                <a:lnTo>
                  <a:pt x="686" y="515"/>
                </a:lnTo>
                <a:lnTo>
                  <a:pt x="621" y="536"/>
                </a:lnTo>
                <a:lnTo>
                  <a:pt x="621" y="536"/>
                </a:lnTo>
                <a:lnTo>
                  <a:pt x="612" y="526"/>
                </a:lnTo>
                <a:lnTo>
                  <a:pt x="612" y="526"/>
                </a:lnTo>
                <a:lnTo>
                  <a:pt x="818" y="435"/>
                </a:lnTo>
                <a:lnTo>
                  <a:pt x="818" y="435"/>
                </a:lnTo>
                <a:lnTo>
                  <a:pt x="815" y="452"/>
                </a:lnTo>
                <a:lnTo>
                  <a:pt x="811" y="469"/>
                </a:lnTo>
                <a:lnTo>
                  <a:pt x="811" y="469"/>
                </a:lnTo>
                <a:close/>
                <a:moveTo>
                  <a:pt x="725" y="308"/>
                </a:moveTo>
                <a:lnTo>
                  <a:pt x="725" y="308"/>
                </a:lnTo>
                <a:lnTo>
                  <a:pt x="728" y="308"/>
                </a:lnTo>
                <a:lnTo>
                  <a:pt x="730" y="309"/>
                </a:lnTo>
                <a:lnTo>
                  <a:pt x="730" y="309"/>
                </a:lnTo>
                <a:lnTo>
                  <a:pt x="732" y="313"/>
                </a:lnTo>
                <a:lnTo>
                  <a:pt x="732" y="313"/>
                </a:lnTo>
                <a:lnTo>
                  <a:pt x="732" y="325"/>
                </a:lnTo>
                <a:lnTo>
                  <a:pt x="735" y="338"/>
                </a:lnTo>
                <a:lnTo>
                  <a:pt x="742" y="350"/>
                </a:lnTo>
                <a:lnTo>
                  <a:pt x="749" y="362"/>
                </a:lnTo>
                <a:lnTo>
                  <a:pt x="759" y="372"/>
                </a:lnTo>
                <a:lnTo>
                  <a:pt x="771" y="383"/>
                </a:lnTo>
                <a:lnTo>
                  <a:pt x="784" y="389"/>
                </a:lnTo>
                <a:lnTo>
                  <a:pt x="801" y="393"/>
                </a:lnTo>
                <a:lnTo>
                  <a:pt x="806" y="359"/>
                </a:lnTo>
                <a:lnTo>
                  <a:pt x="806" y="359"/>
                </a:lnTo>
                <a:lnTo>
                  <a:pt x="796" y="357"/>
                </a:lnTo>
                <a:lnTo>
                  <a:pt x="788" y="352"/>
                </a:lnTo>
                <a:lnTo>
                  <a:pt x="781" y="347"/>
                </a:lnTo>
                <a:lnTo>
                  <a:pt x="774" y="340"/>
                </a:lnTo>
                <a:lnTo>
                  <a:pt x="771" y="333"/>
                </a:lnTo>
                <a:lnTo>
                  <a:pt x="767" y="325"/>
                </a:lnTo>
                <a:lnTo>
                  <a:pt x="766" y="318"/>
                </a:lnTo>
                <a:lnTo>
                  <a:pt x="766" y="313"/>
                </a:lnTo>
                <a:lnTo>
                  <a:pt x="766" y="313"/>
                </a:lnTo>
                <a:lnTo>
                  <a:pt x="764" y="303"/>
                </a:lnTo>
                <a:lnTo>
                  <a:pt x="762" y="294"/>
                </a:lnTo>
                <a:lnTo>
                  <a:pt x="757" y="289"/>
                </a:lnTo>
                <a:lnTo>
                  <a:pt x="754" y="284"/>
                </a:lnTo>
                <a:lnTo>
                  <a:pt x="754" y="284"/>
                </a:lnTo>
                <a:lnTo>
                  <a:pt x="745" y="279"/>
                </a:lnTo>
                <a:lnTo>
                  <a:pt x="737" y="275"/>
                </a:lnTo>
                <a:lnTo>
                  <a:pt x="728" y="274"/>
                </a:lnTo>
                <a:lnTo>
                  <a:pt x="725" y="274"/>
                </a:lnTo>
                <a:lnTo>
                  <a:pt x="704" y="274"/>
                </a:lnTo>
                <a:lnTo>
                  <a:pt x="704" y="274"/>
                </a:lnTo>
                <a:lnTo>
                  <a:pt x="704" y="258"/>
                </a:lnTo>
                <a:lnTo>
                  <a:pt x="703" y="243"/>
                </a:lnTo>
                <a:lnTo>
                  <a:pt x="699" y="228"/>
                </a:lnTo>
                <a:lnTo>
                  <a:pt x="696" y="221"/>
                </a:lnTo>
                <a:lnTo>
                  <a:pt x="692" y="214"/>
                </a:lnTo>
                <a:lnTo>
                  <a:pt x="692" y="214"/>
                </a:lnTo>
                <a:lnTo>
                  <a:pt x="687" y="209"/>
                </a:lnTo>
                <a:lnTo>
                  <a:pt x="682" y="206"/>
                </a:lnTo>
                <a:lnTo>
                  <a:pt x="675" y="204"/>
                </a:lnTo>
                <a:lnTo>
                  <a:pt x="669" y="202"/>
                </a:lnTo>
                <a:lnTo>
                  <a:pt x="669" y="202"/>
                </a:lnTo>
                <a:lnTo>
                  <a:pt x="662" y="201"/>
                </a:lnTo>
                <a:lnTo>
                  <a:pt x="657" y="197"/>
                </a:lnTo>
                <a:lnTo>
                  <a:pt x="653" y="194"/>
                </a:lnTo>
                <a:lnTo>
                  <a:pt x="653" y="189"/>
                </a:lnTo>
                <a:lnTo>
                  <a:pt x="653" y="161"/>
                </a:lnTo>
                <a:lnTo>
                  <a:pt x="619" y="161"/>
                </a:lnTo>
                <a:lnTo>
                  <a:pt x="619" y="187"/>
                </a:lnTo>
                <a:lnTo>
                  <a:pt x="619" y="187"/>
                </a:lnTo>
                <a:lnTo>
                  <a:pt x="619" y="192"/>
                </a:lnTo>
                <a:lnTo>
                  <a:pt x="619" y="199"/>
                </a:lnTo>
                <a:lnTo>
                  <a:pt x="623" y="209"/>
                </a:lnTo>
                <a:lnTo>
                  <a:pt x="629" y="219"/>
                </a:lnTo>
                <a:lnTo>
                  <a:pt x="629" y="219"/>
                </a:lnTo>
                <a:lnTo>
                  <a:pt x="636" y="224"/>
                </a:lnTo>
                <a:lnTo>
                  <a:pt x="643" y="229"/>
                </a:lnTo>
                <a:lnTo>
                  <a:pt x="653" y="235"/>
                </a:lnTo>
                <a:lnTo>
                  <a:pt x="667" y="236"/>
                </a:lnTo>
                <a:lnTo>
                  <a:pt x="667" y="236"/>
                </a:lnTo>
                <a:lnTo>
                  <a:pt x="669" y="241"/>
                </a:lnTo>
                <a:lnTo>
                  <a:pt x="670" y="250"/>
                </a:lnTo>
                <a:lnTo>
                  <a:pt x="670" y="274"/>
                </a:lnTo>
                <a:lnTo>
                  <a:pt x="616" y="274"/>
                </a:lnTo>
                <a:lnTo>
                  <a:pt x="616" y="308"/>
                </a:lnTo>
                <a:lnTo>
                  <a:pt x="725" y="308"/>
                </a:lnTo>
                <a:lnTo>
                  <a:pt x="725" y="3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55" name="Freeform 4900">
            <a:extLst>
              <a:ext uri="{FF2B5EF4-FFF2-40B4-BE49-F238E27FC236}">
                <a16:creationId xmlns:a16="http://schemas.microsoft.com/office/drawing/2014/main" id="{817C94D2-ED86-46EA-8B9D-38E3007D0C66}"/>
              </a:ext>
            </a:extLst>
          </p:cNvPr>
          <p:cNvSpPr>
            <a:spLocks noEditPoints="1"/>
          </p:cNvSpPr>
          <p:nvPr/>
        </p:nvSpPr>
        <p:spPr bwMode="auto">
          <a:xfrm>
            <a:off x="889578" y="1467351"/>
            <a:ext cx="336677" cy="360726"/>
          </a:xfrm>
          <a:custGeom>
            <a:avLst/>
            <a:gdLst>
              <a:gd name="T0" fmla="*/ 76 w 336"/>
              <a:gd name="T1" fmla="*/ 356 h 396"/>
              <a:gd name="T2" fmla="*/ 66 w 336"/>
              <a:gd name="T3" fmla="*/ 356 h 396"/>
              <a:gd name="T4" fmla="*/ 62 w 336"/>
              <a:gd name="T5" fmla="*/ 342 h 396"/>
              <a:gd name="T6" fmla="*/ 110 w 336"/>
              <a:gd name="T7" fmla="*/ 266 h 396"/>
              <a:gd name="T8" fmla="*/ 120 w 336"/>
              <a:gd name="T9" fmla="*/ 270 h 396"/>
              <a:gd name="T10" fmla="*/ 120 w 336"/>
              <a:gd name="T11" fmla="*/ 280 h 396"/>
              <a:gd name="T12" fmla="*/ 164 w 336"/>
              <a:gd name="T13" fmla="*/ 296 h 396"/>
              <a:gd name="T14" fmla="*/ 160 w 336"/>
              <a:gd name="T15" fmla="*/ 386 h 396"/>
              <a:gd name="T16" fmla="*/ 170 w 336"/>
              <a:gd name="T17" fmla="*/ 396 h 396"/>
              <a:gd name="T18" fmla="*/ 180 w 336"/>
              <a:gd name="T19" fmla="*/ 390 h 396"/>
              <a:gd name="T20" fmla="*/ 180 w 336"/>
              <a:gd name="T21" fmla="*/ 298 h 396"/>
              <a:gd name="T22" fmla="*/ 170 w 336"/>
              <a:gd name="T23" fmla="*/ 292 h 396"/>
              <a:gd name="T24" fmla="*/ 76 w 336"/>
              <a:gd name="T25" fmla="*/ 18 h 396"/>
              <a:gd name="T26" fmla="*/ 34 w 336"/>
              <a:gd name="T27" fmla="*/ 0 h 396"/>
              <a:gd name="T28" fmla="*/ 2 w 336"/>
              <a:gd name="T29" fmla="*/ 48 h 396"/>
              <a:gd name="T30" fmla="*/ 2 w 336"/>
              <a:gd name="T31" fmla="*/ 66 h 396"/>
              <a:gd name="T32" fmla="*/ 44 w 336"/>
              <a:gd name="T33" fmla="*/ 88 h 396"/>
              <a:gd name="T34" fmla="*/ 82 w 336"/>
              <a:gd name="T35" fmla="*/ 40 h 396"/>
              <a:gd name="T36" fmla="*/ 82 w 336"/>
              <a:gd name="T37" fmla="*/ 28 h 396"/>
              <a:gd name="T38" fmla="*/ 242 w 336"/>
              <a:gd name="T39" fmla="*/ 130 h 396"/>
              <a:gd name="T40" fmla="*/ 238 w 336"/>
              <a:gd name="T41" fmla="*/ 120 h 396"/>
              <a:gd name="T42" fmla="*/ 98 w 336"/>
              <a:gd name="T43" fmla="*/ 42 h 396"/>
              <a:gd name="T44" fmla="*/ 70 w 336"/>
              <a:gd name="T45" fmla="*/ 86 h 396"/>
              <a:gd name="T46" fmla="*/ 70 w 336"/>
              <a:gd name="T47" fmla="*/ 98 h 396"/>
              <a:gd name="T48" fmla="*/ 146 w 336"/>
              <a:gd name="T49" fmla="*/ 132 h 396"/>
              <a:gd name="T50" fmla="*/ 170 w 336"/>
              <a:gd name="T51" fmla="*/ 120 h 396"/>
              <a:gd name="T52" fmla="*/ 194 w 336"/>
              <a:gd name="T53" fmla="*/ 130 h 396"/>
              <a:gd name="T54" fmla="*/ 204 w 336"/>
              <a:gd name="T55" fmla="*/ 154 h 396"/>
              <a:gd name="T56" fmla="*/ 204 w 336"/>
              <a:gd name="T57" fmla="*/ 176 h 396"/>
              <a:gd name="T58" fmla="*/ 214 w 336"/>
              <a:gd name="T59" fmla="*/ 176 h 396"/>
              <a:gd name="T60" fmla="*/ 304 w 336"/>
              <a:gd name="T61" fmla="*/ 180 h 396"/>
              <a:gd name="T62" fmla="*/ 188 w 336"/>
              <a:gd name="T63" fmla="*/ 184 h 396"/>
              <a:gd name="T64" fmla="*/ 162 w 336"/>
              <a:gd name="T65" fmla="*/ 188 h 396"/>
              <a:gd name="T66" fmla="*/ 118 w 336"/>
              <a:gd name="T67" fmla="*/ 248 h 396"/>
              <a:gd name="T68" fmla="*/ 122 w 336"/>
              <a:gd name="T69" fmla="*/ 258 h 396"/>
              <a:gd name="T70" fmla="*/ 136 w 336"/>
              <a:gd name="T71" fmla="*/ 254 h 396"/>
              <a:gd name="T72" fmla="*/ 162 w 336"/>
              <a:gd name="T73" fmla="*/ 274 h 396"/>
              <a:gd name="T74" fmla="*/ 170 w 336"/>
              <a:gd name="T75" fmla="*/ 280 h 396"/>
              <a:gd name="T76" fmla="*/ 180 w 336"/>
              <a:gd name="T77" fmla="*/ 270 h 396"/>
              <a:gd name="T78" fmla="*/ 208 w 336"/>
              <a:gd name="T79" fmla="*/ 258 h 396"/>
              <a:gd name="T80" fmla="*/ 218 w 336"/>
              <a:gd name="T81" fmla="*/ 258 h 396"/>
              <a:gd name="T82" fmla="*/ 222 w 336"/>
              <a:gd name="T83" fmla="*/ 244 h 396"/>
              <a:gd name="T84" fmla="*/ 328 w 336"/>
              <a:gd name="T85" fmla="*/ 172 h 396"/>
              <a:gd name="T86" fmla="*/ 294 w 336"/>
              <a:gd name="T87" fmla="*/ 216 h 396"/>
              <a:gd name="T88" fmla="*/ 296 w 336"/>
              <a:gd name="T89" fmla="*/ 228 h 396"/>
              <a:gd name="T90" fmla="*/ 304 w 336"/>
              <a:gd name="T91" fmla="*/ 232 h 396"/>
              <a:gd name="T92" fmla="*/ 334 w 336"/>
              <a:gd name="T93" fmla="*/ 186 h 396"/>
              <a:gd name="T94" fmla="*/ 332 w 336"/>
              <a:gd name="T95" fmla="*/ 172 h 396"/>
              <a:gd name="T96" fmla="*/ 234 w 336"/>
              <a:gd name="T97" fmla="*/ 268 h 396"/>
              <a:gd name="T98" fmla="*/ 224 w 336"/>
              <a:gd name="T99" fmla="*/ 266 h 396"/>
              <a:gd name="T100" fmla="*/ 220 w 336"/>
              <a:gd name="T101" fmla="*/ 280 h 396"/>
              <a:gd name="T102" fmla="*/ 270 w 336"/>
              <a:gd name="T103" fmla="*/ 358 h 396"/>
              <a:gd name="T104" fmla="*/ 278 w 336"/>
              <a:gd name="T105" fmla="*/ 354 h 396"/>
              <a:gd name="T106" fmla="*/ 238 w 336"/>
              <a:gd name="T107" fmla="*/ 270 h 396"/>
              <a:gd name="T108" fmla="*/ 182 w 336"/>
              <a:gd name="T109" fmla="*/ 168 h 396"/>
              <a:gd name="T110" fmla="*/ 164 w 336"/>
              <a:gd name="T111" fmla="*/ 170 h 396"/>
              <a:gd name="T112" fmla="*/ 152 w 336"/>
              <a:gd name="T113" fmla="*/ 154 h 396"/>
              <a:gd name="T114" fmla="*/ 170 w 336"/>
              <a:gd name="T115" fmla="*/ 136 h 396"/>
              <a:gd name="T116" fmla="*/ 186 w 336"/>
              <a:gd name="T117" fmla="*/ 148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6" h="396">
                <a:moveTo>
                  <a:pt x="120" y="280"/>
                </a:moveTo>
                <a:lnTo>
                  <a:pt x="78" y="352"/>
                </a:lnTo>
                <a:lnTo>
                  <a:pt x="78" y="352"/>
                </a:lnTo>
                <a:lnTo>
                  <a:pt x="76" y="356"/>
                </a:lnTo>
                <a:lnTo>
                  <a:pt x="70" y="358"/>
                </a:lnTo>
                <a:lnTo>
                  <a:pt x="70" y="358"/>
                </a:lnTo>
                <a:lnTo>
                  <a:pt x="66" y="356"/>
                </a:lnTo>
                <a:lnTo>
                  <a:pt x="66" y="356"/>
                </a:lnTo>
                <a:lnTo>
                  <a:pt x="62" y="354"/>
                </a:lnTo>
                <a:lnTo>
                  <a:pt x="60" y="350"/>
                </a:lnTo>
                <a:lnTo>
                  <a:pt x="60" y="346"/>
                </a:lnTo>
                <a:lnTo>
                  <a:pt x="62" y="342"/>
                </a:lnTo>
                <a:lnTo>
                  <a:pt x="104" y="270"/>
                </a:lnTo>
                <a:lnTo>
                  <a:pt x="104" y="270"/>
                </a:lnTo>
                <a:lnTo>
                  <a:pt x="106" y="268"/>
                </a:lnTo>
                <a:lnTo>
                  <a:pt x="110" y="266"/>
                </a:lnTo>
                <a:lnTo>
                  <a:pt x="112" y="266"/>
                </a:lnTo>
                <a:lnTo>
                  <a:pt x="116" y="266"/>
                </a:lnTo>
                <a:lnTo>
                  <a:pt x="116" y="266"/>
                </a:lnTo>
                <a:lnTo>
                  <a:pt x="120" y="270"/>
                </a:lnTo>
                <a:lnTo>
                  <a:pt x="122" y="272"/>
                </a:lnTo>
                <a:lnTo>
                  <a:pt x="122" y="276"/>
                </a:lnTo>
                <a:lnTo>
                  <a:pt x="120" y="280"/>
                </a:lnTo>
                <a:lnTo>
                  <a:pt x="120" y="280"/>
                </a:lnTo>
                <a:close/>
                <a:moveTo>
                  <a:pt x="170" y="292"/>
                </a:moveTo>
                <a:lnTo>
                  <a:pt x="170" y="292"/>
                </a:lnTo>
                <a:lnTo>
                  <a:pt x="166" y="292"/>
                </a:lnTo>
                <a:lnTo>
                  <a:pt x="164" y="296"/>
                </a:lnTo>
                <a:lnTo>
                  <a:pt x="162" y="298"/>
                </a:lnTo>
                <a:lnTo>
                  <a:pt x="160" y="302"/>
                </a:lnTo>
                <a:lnTo>
                  <a:pt x="160" y="386"/>
                </a:lnTo>
                <a:lnTo>
                  <a:pt x="160" y="386"/>
                </a:lnTo>
                <a:lnTo>
                  <a:pt x="162" y="390"/>
                </a:lnTo>
                <a:lnTo>
                  <a:pt x="164" y="394"/>
                </a:lnTo>
                <a:lnTo>
                  <a:pt x="166" y="396"/>
                </a:lnTo>
                <a:lnTo>
                  <a:pt x="170" y="396"/>
                </a:lnTo>
                <a:lnTo>
                  <a:pt x="170" y="396"/>
                </a:lnTo>
                <a:lnTo>
                  <a:pt x="174" y="396"/>
                </a:lnTo>
                <a:lnTo>
                  <a:pt x="178" y="394"/>
                </a:lnTo>
                <a:lnTo>
                  <a:pt x="180" y="390"/>
                </a:lnTo>
                <a:lnTo>
                  <a:pt x="180" y="386"/>
                </a:lnTo>
                <a:lnTo>
                  <a:pt x="180" y="302"/>
                </a:lnTo>
                <a:lnTo>
                  <a:pt x="180" y="302"/>
                </a:lnTo>
                <a:lnTo>
                  <a:pt x="180" y="298"/>
                </a:lnTo>
                <a:lnTo>
                  <a:pt x="178" y="296"/>
                </a:lnTo>
                <a:lnTo>
                  <a:pt x="174" y="292"/>
                </a:lnTo>
                <a:lnTo>
                  <a:pt x="170" y="292"/>
                </a:lnTo>
                <a:lnTo>
                  <a:pt x="170" y="292"/>
                </a:lnTo>
                <a:close/>
                <a:moveTo>
                  <a:pt x="82" y="28"/>
                </a:moveTo>
                <a:lnTo>
                  <a:pt x="82" y="28"/>
                </a:lnTo>
                <a:lnTo>
                  <a:pt x="80" y="22"/>
                </a:lnTo>
                <a:lnTo>
                  <a:pt x="76" y="18"/>
                </a:lnTo>
                <a:lnTo>
                  <a:pt x="46" y="2"/>
                </a:lnTo>
                <a:lnTo>
                  <a:pt x="46" y="2"/>
                </a:lnTo>
                <a:lnTo>
                  <a:pt x="40" y="0"/>
                </a:lnTo>
                <a:lnTo>
                  <a:pt x="34" y="0"/>
                </a:lnTo>
                <a:lnTo>
                  <a:pt x="28" y="2"/>
                </a:lnTo>
                <a:lnTo>
                  <a:pt x="24" y="8"/>
                </a:lnTo>
                <a:lnTo>
                  <a:pt x="2" y="48"/>
                </a:lnTo>
                <a:lnTo>
                  <a:pt x="2" y="48"/>
                </a:lnTo>
                <a:lnTo>
                  <a:pt x="0" y="54"/>
                </a:lnTo>
                <a:lnTo>
                  <a:pt x="0" y="60"/>
                </a:lnTo>
                <a:lnTo>
                  <a:pt x="0" y="60"/>
                </a:lnTo>
                <a:lnTo>
                  <a:pt x="2" y="66"/>
                </a:lnTo>
                <a:lnTo>
                  <a:pt x="8" y="70"/>
                </a:lnTo>
                <a:lnTo>
                  <a:pt x="36" y="86"/>
                </a:lnTo>
                <a:lnTo>
                  <a:pt x="36" y="86"/>
                </a:lnTo>
                <a:lnTo>
                  <a:pt x="44" y="88"/>
                </a:lnTo>
                <a:lnTo>
                  <a:pt x="44" y="88"/>
                </a:lnTo>
                <a:lnTo>
                  <a:pt x="52" y="86"/>
                </a:lnTo>
                <a:lnTo>
                  <a:pt x="58" y="80"/>
                </a:lnTo>
                <a:lnTo>
                  <a:pt x="82" y="40"/>
                </a:lnTo>
                <a:lnTo>
                  <a:pt x="82" y="40"/>
                </a:lnTo>
                <a:lnTo>
                  <a:pt x="84" y="34"/>
                </a:lnTo>
                <a:lnTo>
                  <a:pt x="82" y="28"/>
                </a:lnTo>
                <a:lnTo>
                  <a:pt x="82" y="28"/>
                </a:lnTo>
                <a:close/>
                <a:moveTo>
                  <a:pt x="236" y="140"/>
                </a:moveTo>
                <a:lnTo>
                  <a:pt x="242" y="132"/>
                </a:lnTo>
                <a:lnTo>
                  <a:pt x="242" y="132"/>
                </a:lnTo>
                <a:lnTo>
                  <a:pt x="242" y="130"/>
                </a:lnTo>
                <a:lnTo>
                  <a:pt x="242" y="126"/>
                </a:lnTo>
                <a:lnTo>
                  <a:pt x="242" y="126"/>
                </a:lnTo>
                <a:lnTo>
                  <a:pt x="240" y="122"/>
                </a:lnTo>
                <a:lnTo>
                  <a:pt x="238" y="120"/>
                </a:lnTo>
                <a:lnTo>
                  <a:pt x="106" y="44"/>
                </a:lnTo>
                <a:lnTo>
                  <a:pt x="106" y="44"/>
                </a:lnTo>
                <a:lnTo>
                  <a:pt x="102" y="42"/>
                </a:lnTo>
                <a:lnTo>
                  <a:pt x="98" y="42"/>
                </a:lnTo>
                <a:lnTo>
                  <a:pt x="96" y="44"/>
                </a:lnTo>
                <a:lnTo>
                  <a:pt x="92" y="46"/>
                </a:lnTo>
                <a:lnTo>
                  <a:pt x="70" y="86"/>
                </a:lnTo>
                <a:lnTo>
                  <a:pt x="70" y="86"/>
                </a:lnTo>
                <a:lnTo>
                  <a:pt x="68" y="90"/>
                </a:lnTo>
                <a:lnTo>
                  <a:pt x="68" y="94"/>
                </a:lnTo>
                <a:lnTo>
                  <a:pt x="68" y="94"/>
                </a:lnTo>
                <a:lnTo>
                  <a:pt x="70" y="98"/>
                </a:lnTo>
                <a:lnTo>
                  <a:pt x="72" y="100"/>
                </a:lnTo>
                <a:lnTo>
                  <a:pt x="140" y="138"/>
                </a:lnTo>
                <a:lnTo>
                  <a:pt x="140" y="138"/>
                </a:lnTo>
                <a:lnTo>
                  <a:pt x="146" y="132"/>
                </a:lnTo>
                <a:lnTo>
                  <a:pt x="152" y="126"/>
                </a:lnTo>
                <a:lnTo>
                  <a:pt x="160" y="122"/>
                </a:lnTo>
                <a:lnTo>
                  <a:pt x="170" y="120"/>
                </a:lnTo>
                <a:lnTo>
                  <a:pt x="170" y="120"/>
                </a:lnTo>
                <a:lnTo>
                  <a:pt x="178" y="122"/>
                </a:lnTo>
                <a:lnTo>
                  <a:pt x="184" y="124"/>
                </a:lnTo>
                <a:lnTo>
                  <a:pt x="190" y="126"/>
                </a:lnTo>
                <a:lnTo>
                  <a:pt x="194" y="130"/>
                </a:lnTo>
                <a:lnTo>
                  <a:pt x="198" y="136"/>
                </a:lnTo>
                <a:lnTo>
                  <a:pt x="202" y="142"/>
                </a:lnTo>
                <a:lnTo>
                  <a:pt x="204" y="148"/>
                </a:lnTo>
                <a:lnTo>
                  <a:pt x="204" y="154"/>
                </a:lnTo>
                <a:lnTo>
                  <a:pt x="204" y="154"/>
                </a:lnTo>
                <a:lnTo>
                  <a:pt x="202" y="164"/>
                </a:lnTo>
                <a:lnTo>
                  <a:pt x="198" y="172"/>
                </a:lnTo>
                <a:lnTo>
                  <a:pt x="204" y="176"/>
                </a:lnTo>
                <a:lnTo>
                  <a:pt x="204" y="176"/>
                </a:lnTo>
                <a:lnTo>
                  <a:pt x="210" y="178"/>
                </a:lnTo>
                <a:lnTo>
                  <a:pt x="210" y="178"/>
                </a:lnTo>
                <a:lnTo>
                  <a:pt x="214" y="176"/>
                </a:lnTo>
                <a:lnTo>
                  <a:pt x="218" y="172"/>
                </a:lnTo>
                <a:lnTo>
                  <a:pt x="222" y="164"/>
                </a:lnTo>
                <a:lnTo>
                  <a:pt x="290" y="204"/>
                </a:lnTo>
                <a:lnTo>
                  <a:pt x="304" y="180"/>
                </a:lnTo>
                <a:lnTo>
                  <a:pt x="236" y="140"/>
                </a:lnTo>
                <a:close/>
                <a:moveTo>
                  <a:pt x="222" y="244"/>
                </a:moveTo>
                <a:lnTo>
                  <a:pt x="188" y="184"/>
                </a:lnTo>
                <a:lnTo>
                  <a:pt x="188" y="184"/>
                </a:lnTo>
                <a:lnTo>
                  <a:pt x="180" y="188"/>
                </a:lnTo>
                <a:lnTo>
                  <a:pt x="170" y="188"/>
                </a:lnTo>
                <a:lnTo>
                  <a:pt x="170" y="188"/>
                </a:lnTo>
                <a:lnTo>
                  <a:pt x="162" y="188"/>
                </a:lnTo>
                <a:lnTo>
                  <a:pt x="154" y="184"/>
                </a:lnTo>
                <a:lnTo>
                  <a:pt x="118" y="244"/>
                </a:lnTo>
                <a:lnTo>
                  <a:pt x="118" y="244"/>
                </a:lnTo>
                <a:lnTo>
                  <a:pt x="118" y="248"/>
                </a:lnTo>
                <a:lnTo>
                  <a:pt x="118" y="252"/>
                </a:lnTo>
                <a:lnTo>
                  <a:pt x="120" y="254"/>
                </a:lnTo>
                <a:lnTo>
                  <a:pt x="122" y="258"/>
                </a:lnTo>
                <a:lnTo>
                  <a:pt x="122" y="258"/>
                </a:lnTo>
                <a:lnTo>
                  <a:pt x="126" y="258"/>
                </a:lnTo>
                <a:lnTo>
                  <a:pt x="130" y="258"/>
                </a:lnTo>
                <a:lnTo>
                  <a:pt x="134" y="256"/>
                </a:lnTo>
                <a:lnTo>
                  <a:pt x="136" y="254"/>
                </a:lnTo>
                <a:lnTo>
                  <a:pt x="160" y="212"/>
                </a:lnTo>
                <a:lnTo>
                  <a:pt x="160" y="270"/>
                </a:lnTo>
                <a:lnTo>
                  <a:pt x="160" y="270"/>
                </a:lnTo>
                <a:lnTo>
                  <a:pt x="162" y="274"/>
                </a:lnTo>
                <a:lnTo>
                  <a:pt x="164" y="278"/>
                </a:lnTo>
                <a:lnTo>
                  <a:pt x="166" y="280"/>
                </a:lnTo>
                <a:lnTo>
                  <a:pt x="170" y="280"/>
                </a:lnTo>
                <a:lnTo>
                  <a:pt x="170" y="280"/>
                </a:lnTo>
                <a:lnTo>
                  <a:pt x="174" y="280"/>
                </a:lnTo>
                <a:lnTo>
                  <a:pt x="178" y="278"/>
                </a:lnTo>
                <a:lnTo>
                  <a:pt x="180" y="274"/>
                </a:lnTo>
                <a:lnTo>
                  <a:pt x="180" y="270"/>
                </a:lnTo>
                <a:lnTo>
                  <a:pt x="180" y="212"/>
                </a:lnTo>
                <a:lnTo>
                  <a:pt x="204" y="254"/>
                </a:lnTo>
                <a:lnTo>
                  <a:pt x="204" y="254"/>
                </a:lnTo>
                <a:lnTo>
                  <a:pt x="208" y="258"/>
                </a:lnTo>
                <a:lnTo>
                  <a:pt x="214" y="258"/>
                </a:lnTo>
                <a:lnTo>
                  <a:pt x="214" y="258"/>
                </a:lnTo>
                <a:lnTo>
                  <a:pt x="218" y="258"/>
                </a:lnTo>
                <a:lnTo>
                  <a:pt x="218" y="258"/>
                </a:lnTo>
                <a:lnTo>
                  <a:pt x="222" y="254"/>
                </a:lnTo>
                <a:lnTo>
                  <a:pt x="222" y="252"/>
                </a:lnTo>
                <a:lnTo>
                  <a:pt x="224" y="248"/>
                </a:lnTo>
                <a:lnTo>
                  <a:pt x="222" y="244"/>
                </a:lnTo>
                <a:lnTo>
                  <a:pt x="222" y="244"/>
                </a:lnTo>
                <a:close/>
                <a:moveTo>
                  <a:pt x="332" y="172"/>
                </a:moveTo>
                <a:lnTo>
                  <a:pt x="332" y="172"/>
                </a:lnTo>
                <a:lnTo>
                  <a:pt x="328" y="172"/>
                </a:lnTo>
                <a:lnTo>
                  <a:pt x="324" y="172"/>
                </a:lnTo>
                <a:lnTo>
                  <a:pt x="320" y="174"/>
                </a:lnTo>
                <a:lnTo>
                  <a:pt x="318" y="176"/>
                </a:lnTo>
                <a:lnTo>
                  <a:pt x="294" y="216"/>
                </a:lnTo>
                <a:lnTo>
                  <a:pt x="294" y="216"/>
                </a:lnTo>
                <a:lnTo>
                  <a:pt x="294" y="220"/>
                </a:lnTo>
                <a:lnTo>
                  <a:pt x="294" y="224"/>
                </a:lnTo>
                <a:lnTo>
                  <a:pt x="296" y="228"/>
                </a:lnTo>
                <a:lnTo>
                  <a:pt x="298" y="230"/>
                </a:lnTo>
                <a:lnTo>
                  <a:pt x="298" y="230"/>
                </a:lnTo>
                <a:lnTo>
                  <a:pt x="304" y="232"/>
                </a:lnTo>
                <a:lnTo>
                  <a:pt x="304" y="232"/>
                </a:lnTo>
                <a:lnTo>
                  <a:pt x="308" y="230"/>
                </a:lnTo>
                <a:lnTo>
                  <a:pt x="312" y="226"/>
                </a:lnTo>
                <a:lnTo>
                  <a:pt x="334" y="186"/>
                </a:lnTo>
                <a:lnTo>
                  <a:pt x="334" y="186"/>
                </a:lnTo>
                <a:lnTo>
                  <a:pt x="336" y="182"/>
                </a:lnTo>
                <a:lnTo>
                  <a:pt x="336" y="180"/>
                </a:lnTo>
                <a:lnTo>
                  <a:pt x="334" y="176"/>
                </a:lnTo>
                <a:lnTo>
                  <a:pt x="332" y="172"/>
                </a:lnTo>
                <a:lnTo>
                  <a:pt x="332" y="172"/>
                </a:lnTo>
                <a:close/>
                <a:moveTo>
                  <a:pt x="238" y="270"/>
                </a:moveTo>
                <a:lnTo>
                  <a:pt x="238" y="270"/>
                </a:lnTo>
                <a:lnTo>
                  <a:pt x="234" y="268"/>
                </a:lnTo>
                <a:lnTo>
                  <a:pt x="232" y="266"/>
                </a:lnTo>
                <a:lnTo>
                  <a:pt x="228" y="266"/>
                </a:lnTo>
                <a:lnTo>
                  <a:pt x="224" y="266"/>
                </a:lnTo>
                <a:lnTo>
                  <a:pt x="224" y="266"/>
                </a:lnTo>
                <a:lnTo>
                  <a:pt x="220" y="270"/>
                </a:lnTo>
                <a:lnTo>
                  <a:pt x="220" y="272"/>
                </a:lnTo>
                <a:lnTo>
                  <a:pt x="218" y="276"/>
                </a:lnTo>
                <a:lnTo>
                  <a:pt x="220" y="280"/>
                </a:lnTo>
                <a:lnTo>
                  <a:pt x="262" y="352"/>
                </a:lnTo>
                <a:lnTo>
                  <a:pt x="262" y="352"/>
                </a:lnTo>
                <a:lnTo>
                  <a:pt x="266" y="356"/>
                </a:lnTo>
                <a:lnTo>
                  <a:pt x="270" y="358"/>
                </a:lnTo>
                <a:lnTo>
                  <a:pt x="270" y="358"/>
                </a:lnTo>
                <a:lnTo>
                  <a:pt x="276" y="356"/>
                </a:lnTo>
                <a:lnTo>
                  <a:pt x="276" y="356"/>
                </a:lnTo>
                <a:lnTo>
                  <a:pt x="278" y="354"/>
                </a:lnTo>
                <a:lnTo>
                  <a:pt x="280" y="350"/>
                </a:lnTo>
                <a:lnTo>
                  <a:pt x="280" y="346"/>
                </a:lnTo>
                <a:lnTo>
                  <a:pt x="280" y="342"/>
                </a:lnTo>
                <a:lnTo>
                  <a:pt x="238" y="270"/>
                </a:lnTo>
                <a:close/>
                <a:moveTo>
                  <a:pt x="188" y="154"/>
                </a:moveTo>
                <a:lnTo>
                  <a:pt x="188" y="154"/>
                </a:lnTo>
                <a:lnTo>
                  <a:pt x="186" y="162"/>
                </a:lnTo>
                <a:lnTo>
                  <a:pt x="182" y="168"/>
                </a:lnTo>
                <a:lnTo>
                  <a:pt x="178" y="170"/>
                </a:lnTo>
                <a:lnTo>
                  <a:pt x="170" y="172"/>
                </a:lnTo>
                <a:lnTo>
                  <a:pt x="170" y="172"/>
                </a:lnTo>
                <a:lnTo>
                  <a:pt x="164" y="170"/>
                </a:lnTo>
                <a:lnTo>
                  <a:pt x="158" y="168"/>
                </a:lnTo>
                <a:lnTo>
                  <a:pt x="154" y="162"/>
                </a:lnTo>
                <a:lnTo>
                  <a:pt x="152" y="154"/>
                </a:lnTo>
                <a:lnTo>
                  <a:pt x="152" y="154"/>
                </a:lnTo>
                <a:lnTo>
                  <a:pt x="154" y="148"/>
                </a:lnTo>
                <a:lnTo>
                  <a:pt x="158" y="142"/>
                </a:lnTo>
                <a:lnTo>
                  <a:pt x="164" y="138"/>
                </a:lnTo>
                <a:lnTo>
                  <a:pt x="170" y="136"/>
                </a:lnTo>
                <a:lnTo>
                  <a:pt x="170" y="136"/>
                </a:lnTo>
                <a:lnTo>
                  <a:pt x="178" y="138"/>
                </a:lnTo>
                <a:lnTo>
                  <a:pt x="182" y="142"/>
                </a:lnTo>
                <a:lnTo>
                  <a:pt x="186" y="148"/>
                </a:lnTo>
                <a:lnTo>
                  <a:pt x="188" y="154"/>
                </a:lnTo>
                <a:lnTo>
                  <a:pt x="188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84A9AD0-ED71-4B56-A978-DF56640D3A58}"/>
              </a:ext>
            </a:extLst>
          </p:cNvPr>
          <p:cNvSpPr/>
          <p:nvPr/>
        </p:nvSpPr>
        <p:spPr>
          <a:xfrm>
            <a:off x="5514897" y="1369605"/>
            <a:ext cx="3653983" cy="4570886"/>
          </a:xfrm>
          <a:prstGeom prst="rect">
            <a:avLst/>
          </a:prstGeom>
          <a:ln w="19050">
            <a:solidFill>
              <a:srgbClr val="239F8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48484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37A514-B638-4C4B-87AD-442EEF6FB6FF}"/>
              </a:ext>
            </a:extLst>
          </p:cNvPr>
          <p:cNvSpPr txBox="1"/>
          <p:nvPr/>
        </p:nvSpPr>
        <p:spPr>
          <a:xfrm>
            <a:off x="6403519" y="1227479"/>
            <a:ext cx="188677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GB" sz="1200" b="1" dirty="0">
                <a:solidFill>
                  <a:srgbClr val="239F8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Bringing TCC to life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742F7B5-41EA-4D48-A2C0-3A98E9821A8B}"/>
              </a:ext>
            </a:extLst>
          </p:cNvPr>
          <p:cNvSpPr/>
          <p:nvPr/>
        </p:nvSpPr>
        <p:spPr>
          <a:xfrm>
            <a:off x="5778247" y="2688081"/>
            <a:ext cx="632416" cy="601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064" name="Picture 16" descr="Image result for icon of tree and roots">
            <a:extLst>
              <a:ext uri="{FF2B5EF4-FFF2-40B4-BE49-F238E27FC236}">
                <a16:creationId xmlns:a16="http://schemas.microsoft.com/office/drawing/2014/main" id="{D60206CC-7ED3-484E-B002-BC36994341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4074"/>
          <a:stretch/>
        </p:blipFill>
        <p:spPr bwMode="auto">
          <a:xfrm>
            <a:off x="5770342" y="2734301"/>
            <a:ext cx="651629" cy="45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D39CAEBD-E0D2-4102-879E-EE505C3C6ED3}"/>
              </a:ext>
            </a:extLst>
          </p:cNvPr>
          <p:cNvSpPr/>
          <p:nvPr/>
        </p:nvSpPr>
        <p:spPr>
          <a:xfrm>
            <a:off x="5778247" y="4950202"/>
            <a:ext cx="632416" cy="601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7" name="Picture 16" descr="Image result for icon of tree and roots">
            <a:extLst>
              <a:ext uri="{FF2B5EF4-FFF2-40B4-BE49-F238E27FC236}">
                <a16:creationId xmlns:a16="http://schemas.microsoft.com/office/drawing/2014/main" id="{0CF18B54-F95B-42CD-B579-141DC105BD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378"/>
          <a:stretch/>
        </p:blipFill>
        <p:spPr bwMode="auto">
          <a:xfrm>
            <a:off x="5780975" y="5022068"/>
            <a:ext cx="777401" cy="751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0" descr="Image result for hogan assessment logo">
            <a:extLst>
              <a:ext uri="{FF2B5EF4-FFF2-40B4-BE49-F238E27FC236}">
                <a16:creationId xmlns:a16="http://schemas.microsoft.com/office/drawing/2014/main" id="{328693F3-98B5-445E-A520-C99B23568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166" y="1714476"/>
            <a:ext cx="197507" cy="27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2" descr="Image result for 16pf logo">
            <a:extLst>
              <a:ext uri="{FF2B5EF4-FFF2-40B4-BE49-F238E27FC236}">
                <a16:creationId xmlns:a16="http://schemas.microsoft.com/office/drawing/2014/main" id="{8FCF207F-5168-4B01-8551-314DD75090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6" r="18704"/>
          <a:stretch/>
        </p:blipFill>
        <p:spPr bwMode="auto">
          <a:xfrm>
            <a:off x="8470683" y="1697522"/>
            <a:ext cx="261645" cy="285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1B2909DF-7B4D-49FB-869C-8751EEE5B08E}"/>
              </a:ext>
            </a:extLst>
          </p:cNvPr>
          <p:cNvSpPr txBox="1"/>
          <p:nvPr/>
        </p:nvSpPr>
        <p:spPr>
          <a:xfrm>
            <a:off x="1606410" y="4538954"/>
            <a:ext cx="317928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latin typeface="Segoe UI" panose="020B0502040204020203" pitchFamily="34" charset="0"/>
                <a:cs typeface="Segoe UI" panose="020B0502040204020203" pitchFamily="34" charset="0"/>
              </a:rPr>
              <a:t>Self-guided questionnaire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latin typeface="Segoe UI" panose="020B0502040204020203" pitchFamily="34" charset="0"/>
                <a:cs typeface="Segoe UI" panose="020B0502040204020203" pitchFamily="34" charset="0"/>
              </a:rPr>
              <a:t>49 multiple choice questions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latin typeface="Segoe UI" panose="020B0502040204020203" pitchFamily="34" charset="0"/>
                <a:cs typeface="Segoe UI" panose="020B0502040204020203" pitchFamily="34" charset="0"/>
              </a:rPr>
              <a:t>Takes c.20 minutes to complete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latin typeface="Segoe UI" panose="020B0502040204020203" pitchFamily="34" charset="0"/>
                <a:cs typeface="Segoe UI" panose="020B0502040204020203" pitchFamily="34" charset="0"/>
              </a:rPr>
              <a:t>Results generated automatically</a:t>
            </a:r>
          </a:p>
        </p:txBody>
      </p:sp>
      <p:sp>
        <p:nvSpPr>
          <p:cNvPr id="39" name="object 3">
            <a:extLst>
              <a:ext uri="{FF2B5EF4-FFF2-40B4-BE49-F238E27FC236}">
                <a16:creationId xmlns:a16="http://schemas.microsoft.com/office/drawing/2014/main" id="{DA587454-8C16-4FAF-8D57-1735E2E4504F}"/>
              </a:ext>
            </a:extLst>
          </p:cNvPr>
          <p:cNvSpPr/>
          <p:nvPr/>
        </p:nvSpPr>
        <p:spPr>
          <a:xfrm>
            <a:off x="441407" y="4727327"/>
            <a:ext cx="952274" cy="96981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0" name="object 4">
            <a:extLst>
              <a:ext uri="{FF2B5EF4-FFF2-40B4-BE49-F238E27FC236}">
                <a16:creationId xmlns:a16="http://schemas.microsoft.com/office/drawing/2014/main" id="{26C90040-8FF2-45E0-8741-5F61D05734ED}"/>
              </a:ext>
            </a:extLst>
          </p:cNvPr>
          <p:cNvSpPr txBox="1"/>
          <p:nvPr/>
        </p:nvSpPr>
        <p:spPr>
          <a:xfrm>
            <a:off x="254518" y="4184008"/>
            <a:ext cx="5088652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GB" sz="1600" b="1" spc="-10" dirty="0">
                <a:solidFill>
                  <a:srgbClr val="239F8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Cambridge Code online assessment</a:t>
            </a:r>
            <a:endParaRPr sz="1600" dirty="0">
              <a:solidFill>
                <a:srgbClr val="239F87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CBEED93-4DFA-4194-8517-62CEF729E6A2}"/>
              </a:ext>
            </a:extLst>
          </p:cNvPr>
          <p:cNvSpPr/>
          <p:nvPr/>
        </p:nvSpPr>
        <p:spPr>
          <a:xfrm>
            <a:off x="292360" y="4116995"/>
            <a:ext cx="5088652" cy="1823496"/>
          </a:xfrm>
          <a:prstGeom prst="rect">
            <a:avLst/>
          </a:prstGeom>
          <a:ln w="19050">
            <a:solidFill>
              <a:srgbClr val="239F8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48484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9D8DC12-19B8-4D1B-AA04-FA1E8565B7CB}"/>
              </a:ext>
            </a:extLst>
          </p:cNvPr>
          <p:cNvSpPr txBox="1"/>
          <p:nvPr/>
        </p:nvSpPr>
        <p:spPr>
          <a:xfrm>
            <a:off x="2992373" y="6415857"/>
            <a:ext cx="4945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</a:rPr>
              <a:t>Brought to you by authorised agent recruitment-tests.co.uk and iiop.co.uk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E1E2D15A-CB9F-4ADB-B504-44C0D6EC8C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6255" y="6258218"/>
            <a:ext cx="137171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552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4177" y="330231"/>
            <a:ext cx="6433451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GB" spc="100" dirty="0"/>
              <a:t>TCC CAREERS CHARACTERISTICS</a:t>
            </a:r>
            <a:endParaRPr spc="1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B520772-D0EB-42F8-BF6F-E595492627BB}"/>
              </a:ext>
            </a:extLst>
          </p:cNvPr>
          <p:cNvSpPr/>
          <p:nvPr/>
        </p:nvSpPr>
        <p:spPr>
          <a:xfrm>
            <a:off x="6307661" y="3298398"/>
            <a:ext cx="30495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300" normalizeH="0" baseline="0" noProof="0" dirty="0">
                <a:ln>
                  <a:noFill/>
                </a:ln>
                <a:solidFill>
                  <a:srgbClr val="4CAA8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SELF-SUFFICIENCY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dirty="0">
                <a:solidFill>
                  <a:srgbClr val="616161">
                    <a:lumMod val="85000"/>
                    <a:lumOff val="15000"/>
                  </a:srgbClr>
                </a:solidFill>
                <a:latin typeface="Lato Light"/>
              </a:rPr>
              <a:t>How independent is this person and does this disconnect them from others? 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616161">
                  <a:lumMod val="85000"/>
                  <a:lumOff val="15000"/>
                </a:srgbClr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0E7DD3-8513-4D96-80C5-C1CE9BA15A95}"/>
              </a:ext>
            </a:extLst>
          </p:cNvPr>
          <p:cNvSpPr/>
          <p:nvPr/>
        </p:nvSpPr>
        <p:spPr>
          <a:xfrm>
            <a:off x="5974790" y="2518083"/>
            <a:ext cx="3416592" cy="64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300" normalizeH="0" baseline="0" noProof="0" dirty="0">
                <a:ln>
                  <a:noFill/>
                </a:ln>
                <a:solidFill>
                  <a:srgbClr val="4CAA8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TRANSPARENCY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616161">
                    <a:lumMod val="85000"/>
                    <a:lumOff val="15000"/>
                  </a:srgbClr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t>Does this person have a subconscious desire to hide mistakes or make things look better than they are?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D3D5DB3-1DA6-4D39-85CB-37EDE4FCA649}"/>
              </a:ext>
            </a:extLst>
          </p:cNvPr>
          <p:cNvSpPr/>
          <p:nvPr/>
        </p:nvSpPr>
        <p:spPr>
          <a:xfrm>
            <a:off x="5939355" y="4077044"/>
            <a:ext cx="3128445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300" normalizeH="0" baseline="0" noProof="0" dirty="0">
                <a:ln>
                  <a:noFill/>
                </a:ln>
                <a:solidFill>
                  <a:srgbClr val="4CAA8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AUTHORITY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616161">
                    <a:lumMod val="85000"/>
                    <a:lumOff val="15000"/>
                  </a:srgbClr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t>Does this person consistently have problems with others who hold positions of authority and resent directional messaging?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73DA87-AC7E-4B9F-86B3-9A5AD9071D57}"/>
              </a:ext>
            </a:extLst>
          </p:cNvPr>
          <p:cNvSpPr/>
          <p:nvPr/>
        </p:nvSpPr>
        <p:spPr>
          <a:xfrm>
            <a:off x="700210" y="4037949"/>
            <a:ext cx="3224073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300" normalizeH="0" baseline="0" noProof="0" dirty="0">
                <a:ln>
                  <a:noFill/>
                </a:ln>
                <a:solidFill>
                  <a:srgbClr val="4CAA8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REASSURANCE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616161">
                    <a:lumMod val="85000"/>
                    <a:lumOff val="15000"/>
                  </a:srgbClr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t>Does this person need support from an organisation and do they value encouraging messaging?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F9A7DD4-10A7-4E0A-9813-46DDBA3F7F71}"/>
              </a:ext>
            </a:extLst>
          </p:cNvPr>
          <p:cNvSpPr/>
          <p:nvPr/>
        </p:nvSpPr>
        <p:spPr>
          <a:xfrm>
            <a:off x="5176548" y="959122"/>
            <a:ext cx="2900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300" normalizeH="0" baseline="0" noProof="0" dirty="0">
                <a:ln>
                  <a:noFill/>
                </a:ln>
                <a:solidFill>
                  <a:srgbClr val="4CAA8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POTENTIAL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616161">
                    <a:lumMod val="85000"/>
                    <a:lumOff val="15000"/>
                  </a:srgbClr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t>Does this person keep striving to improve, learn and enrich themselves?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9B45579-DF6B-41F1-B46C-3209327F7ADB}"/>
              </a:ext>
            </a:extLst>
          </p:cNvPr>
          <p:cNvSpPr/>
          <p:nvPr/>
        </p:nvSpPr>
        <p:spPr>
          <a:xfrm>
            <a:off x="609600" y="3260985"/>
            <a:ext cx="29309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300" normalizeH="0" baseline="0" noProof="0" dirty="0">
                <a:ln>
                  <a:noFill/>
                </a:ln>
                <a:solidFill>
                  <a:srgbClr val="4CAA8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TENACITY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616161">
                    <a:lumMod val="85000"/>
                    <a:lumOff val="15000"/>
                  </a:srgbClr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t>Can this person bounce back from a knock or a set-back and support others in a crisis?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4D2F295-2613-412B-9D2F-42E9839E7D62}"/>
              </a:ext>
            </a:extLst>
          </p:cNvPr>
          <p:cNvSpPr/>
          <p:nvPr/>
        </p:nvSpPr>
        <p:spPr>
          <a:xfrm>
            <a:off x="1054596" y="4984190"/>
            <a:ext cx="3669804" cy="648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300" normalizeH="0" baseline="0" noProof="0" dirty="0">
                <a:ln>
                  <a:noFill/>
                </a:ln>
                <a:solidFill>
                  <a:srgbClr val="4CAA8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DECISIVENESS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616161">
                    <a:lumMod val="85000"/>
                    <a:lumOff val="15000"/>
                  </a:srgbClr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t>Does this person wait too long, garner too many opinions or not ‘take the bull by the horn themselves?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F896321-B3D3-4556-B65F-8C048138F9AA}"/>
              </a:ext>
            </a:extLst>
          </p:cNvPr>
          <p:cNvSpPr/>
          <p:nvPr/>
        </p:nvSpPr>
        <p:spPr>
          <a:xfrm>
            <a:off x="1143000" y="1707057"/>
            <a:ext cx="25609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300" normalizeH="0" baseline="0" noProof="0" dirty="0">
                <a:ln>
                  <a:noFill/>
                </a:ln>
                <a:solidFill>
                  <a:srgbClr val="4CAA8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TEAMWORK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616161">
                    <a:lumMod val="85000"/>
                    <a:lumOff val="15000"/>
                  </a:srgbClr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t>How naturally competitive does this person feel towards others?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099949A-42BD-443F-BAEC-4912D29CB74C}"/>
              </a:ext>
            </a:extLst>
          </p:cNvPr>
          <p:cNvSpPr/>
          <p:nvPr/>
        </p:nvSpPr>
        <p:spPr>
          <a:xfrm>
            <a:off x="5687306" y="1737768"/>
            <a:ext cx="3438117" cy="648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300" normalizeH="0" baseline="0" noProof="0" dirty="0">
                <a:ln>
                  <a:noFill/>
                </a:ln>
                <a:solidFill>
                  <a:srgbClr val="4CAA8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CONTROLLED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dirty="0">
                <a:solidFill>
                  <a:srgbClr val="616161">
                    <a:lumMod val="85000"/>
                    <a:lumOff val="15000"/>
                  </a:srgbClr>
                </a:solidFill>
                <a:latin typeface="Lato Light"/>
              </a:rPr>
              <a:t>Does this person show and communicate an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616161">
                    <a:lumMod val="85000"/>
                    <a:lumOff val="15000"/>
                  </a:srgbClr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t> authentic version of themselves to others?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1535C3E-06A4-47D0-8C13-68350DDE72E6}"/>
              </a:ext>
            </a:extLst>
          </p:cNvPr>
          <p:cNvSpPr/>
          <p:nvPr/>
        </p:nvSpPr>
        <p:spPr>
          <a:xfrm>
            <a:off x="5410200" y="5024967"/>
            <a:ext cx="34960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300" normalizeH="0" baseline="0" noProof="0" dirty="0">
                <a:ln>
                  <a:noFill/>
                </a:ln>
                <a:solidFill>
                  <a:srgbClr val="4CAA8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LEADERSHIP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616161">
                    <a:lumMod val="85000"/>
                    <a:lumOff val="15000"/>
                  </a:srgbClr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t>Does this person show compassion in their interaction with others and see the consequences of their actions?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3B8F601-580E-4ECA-9328-79698D08BBEA}"/>
              </a:ext>
            </a:extLst>
          </p:cNvPr>
          <p:cNvSpPr/>
          <p:nvPr/>
        </p:nvSpPr>
        <p:spPr>
          <a:xfrm>
            <a:off x="913970" y="2484021"/>
            <a:ext cx="26266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300" normalizeH="0" baseline="0" noProof="0" dirty="0">
                <a:ln>
                  <a:noFill/>
                </a:ln>
                <a:solidFill>
                  <a:srgbClr val="4CAA8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RISK APPETITE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616161">
                    <a:lumMod val="85000"/>
                    <a:lumOff val="15000"/>
                  </a:srgbClr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t>Does this person have an unhealthy appetite for risk taking?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EAFFF45-43BC-48A3-9780-178F67617FDD}"/>
              </a:ext>
            </a:extLst>
          </p:cNvPr>
          <p:cNvSpPr/>
          <p:nvPr/>
        </p:nvSpPr>
        <p:spPr>
          <a:xfrm>
            <a:off x="5016928" y="5803613"/>
            <a:ext cx="2751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300" normalizeH="0" baseline="0" noProof="0" dirty="0">
                <a:ln>
                  <a:noFill/>
                </a:ln>
                <a:solidFill>
                  <a:srgbClr val="4CAA8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FLEXIBILITY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616161">
                    <a:lumMod val="85000"/>
                    <a:lumOff val="15000"/>
                  </a:srgbClr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t>How black and white or flexible is this person’s approach to life?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385C353-CA8C-4170-9435-2CB7E006573E}"/>
              </a:ext>
            </a:extLst>
          </p:cNvPr>
          <p:cNvSpPr/>
          <p:nvPr/>
        </p:nvSpPr>
        <p:spPr>
          <a:xfrm>
            <a:off x="2087260" y="5762821"/>
            <a:ext cx="25609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300" normalizeH="0" baseline="0" noProof="0" dirty="0">
                <a:ln>
                  <a:noFill/>
                </a:ln>
                <a:solidFill>
                  <a:srgbClr val="4CAA8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INTEGRITY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616161">
                    <a:lumMod val="85000"/>
                    <a:lumOff val="15000"/>
                  </a:srgbClr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t>Does this person have an upright, honest approach?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DCAA381-5770-4B60-9706-8FDC65BB97EF}"/>
              </a:ext>
            </a:extLst>
          </p:cNvPr>
          <p:cNvSpPr/>
          <p:nvPr/>
        </p:nvSpPr>
        <p:spPr>
          <a:xfrm>
            <a:off x="1659895" y="928424"/>
            <a:ext cx="3408611" cy="64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300" normalizeH="0" baseline="0" noProof="0" dirty="0">
                <a:ln>
                  <a:noFill/>
                </a:ln>
                <a:solidFill>
                  <a:srgbClr val="4CAA8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DRIVE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616161">
                    <a:lumMod val="85000"/>
                    <a:lumOff val="15000"/>
                  </a:srgbClr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t>Does this person have access to strong inner ambition and drive that will lead to their fulfilment?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6B11D7F4-E4BD-432B-8AAB-9A6CB4A80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7593" y="2950584"/>
            <a:ext cx="1465307" cy="1402056"/>
          </a:xfrm>
          <a:prstGeom prst="rect">
            <a:avLst/>
          </a:prstGeom>
          <a:ln w="12700">
            <a:noFill/>
          </a:ln>
        </p:spPr>
      </p:pic>
      <p:sp>
        <p:nvSpPr>
          <p:cNvPr id="23" name="Slide Number Placeholder 3">
            <a:extLst>
              <a:ext uri="{FF2B5EF4-FFF2-40B4-BE49-F238E27FC236}">
                <a16:creationId xmlns:a16="http://schemas.microsoft.com/office/drawing/2014/main" id="{A698172F-4C03-451D-A0E3-1A7111BD554C}"/>
              </a:ext>
            </a:extLst>
          </p:cNvPr>
          <p:cNvSpPr txBox="1">
            <a:spLocks/>
          </p:cNvSpPr>
          <p:nvPr/>
        </p:nvSpPr>
        <p:spPr>
          <a:xfrm>
            <a:off x="833437" y="6489213"/>
            <a:ext cx="222885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4BAA8B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lang="en-GB" smtClean="0"/>
              <a:pPr marL="25400">
                <a:lnSpc>
                  <a:spcPts val="1240"/>
                </a:lnSpc>
              </a:pPr>
              <a:t>4</a:t>
            </a:fld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378B0D-996B-4C23-882D-EFC0BC2EE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659" y="6344873"/>
            <a:ext cx="1371719" cy="365792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04C5180-8E4D-4426-A123-B7DB567AE570}"/>
              </a:ext>
            </a:extLst>
          </p:cNvPr>
          <p:cNvSpPr txBox="1"/>
          <p:nvPr/>
        </p:nvSpPr>
        <p:spPr>
          <a:xfrm>
            <a:off x="3131684" y="6459773"/>
            <a:ext cx="4945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</a:rPr>
              <a:t>Brought to you by authorised agent recruitment-tests.co.uk and iiop.co.uk</a:t>
            </a:r>
          </a:p>
        </p:txBody>
      </p:sp>
    </p:spTree>
    <p:extLst>
      <p:ext uri="{BB962C8B-B14F-4D97-AF65-F5344CB8AC3E}">
        <p14:creationId xmlns:p14="http://schemas.microsoft.com/office/powerpoint/2010/main" val="3178621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151F6-7D9F-4B8B-BF9F-D04B6395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4675" y="330231"/>
            <a:ext cx="5796648" cy="246221"/>
          </a:xfrm>
        </p:spPr>
        <p:txBody>
          <a:bodyPr/>
          <a:lstStyle/>
          <a:p>
            <a:pPr algn="ctr"/>
            <a:r>
              <a:rPr lang="en-GB" dirty="0"/>
              <a:t>BENEFITS OF USING TCC FOR RECRUITMENT</a:t>
            </a:r>
          </a:p>
        </p:txBody>
      </p:sp>
      <p:sp>
        <p:nvSpPr>
          <p:cNvPr id="26" name="Slide Number Placeholder 3">
            <a:extLst>
              <a:ext uri="{FF2B5EF4-FFF2-40B4-BE49-F238E27FC236}">
                <a16:creationId xmlns:a16="http://schemas.microsoft.com/office/drawing/2014/main" id="{24294B0E-B679-4497-A929-F1912069A7E2}"/>
              </a:ext>
            </a:extLst>
          </p:cNvPr>
          <p:cNvSpPr txBox="1">
            <a:spLocks/>
          </p:cNvSpPr>
          <p:nvPr/>
        </p:nvSpPr>
        <p:spPr>
          <a:xfrm>
            <a:off x="833437" y="6489213"/>
            <a:ext cx="222885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4BAA8B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lang="en-GB" smtClean="0"/>
              <a:pPr marL="25400">
                <a:lnSpc>
                  <a:spcPts val="1240"/>
                </a:lnSpc>
              </a:pPr>
              <a:t>5</a:t>
            </a:fld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189AA23-D57D-4970-9EB2-68FB0F6A6363}"/>
              </a:ext>
            </a:extLst>
          </p:cNvPr>
          <p:cNvGrpSpPr/>
          <p:nvPr/>
        </p:nvGrpSpPr>
        <p:grpSpPr>
          <a:xfrm>
            <a:off x="1035729" y="3001401"/>
            <a:ext cx="572583" cy="572583"/>
            <a:chOff x="1024343" y="3252616"/>
            <a:chExt cx="572583" cy="572583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F1D49B5-04B3-43D6-A8DC-0DB54BFB0B03}"/>
                </a:ext>
              </a:extLst>
            </p:cNvPr>
            <p:cNvSpPr/>
            <p:nvPr/>
          </p:nvSpPr>
          <p:spPr>
            <a:xfrm>
              <a:off x="1024343" y="3252616"/>
              <a:ext cx="572583" cy="572583"/>
            </a:xfrm>
            <a:prstGeom prst="ellipse">
              <a:avLst/>
            </a:prstGeom>
            <a:solidFill>
              <a:srgbClr val="239F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0" name="Freeform 4917">
              <a:extLst>
                <a:ext uri="{FF2B5EF4-FFF2-40B4-BE49-F238E27FC236}">
                  <a16:creationId xmlns:a16="http://schemas.microsoft.com/office/drawing/2014/main" id="{FFC63389-6497-44E3-9CD2-0F0AE10007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3274" y="3318100"/>
              <a:ext cx="318559" cy="376479"/>
            </a:xfrm>
            <a:custGeom>
              <a:avLst/>
              <a:gdLst>
                <a:gd name="T0" fmla="*/ 176 w 352"/>
                <a:gd name="T1" fmla="*/ 222 h 416"/>
                <a:gd name="T2" fmla="*/ 352 w 352"/>
                <a:gd name="T3" fmla="*/ 264 h 416"/>
                <a:gd name="T4" fmla="*/ 328 w 352"/>
                <a:gd name="T5" fmla="*/ 212 h 416"/>
                <a:gd name="T6" fmla="*/ 292 w 352"/>
                <a:gd name="T7" fmla="*/ 186 h 416"/>
                <a:gd name="T8" fmla="*/ 226 w 352"/>
                <a:gd name="T9" fmla="*/ 300 h 416"/>
                <a:gd name="T10" fmla="*/ 232 w 352"/>
                <a:gd name="T11" fmla="*/ 324 h 416"/>
                <a:gd name="T12" fmla="*/ 214 w 352"/>
                <a:gd name="T13" fmla="*/ 362 h 416"/>
                <a:gd name="T14" fmla="*/ 176 w 352"/>
                <a:gd name="T15" fmla="*/ 378 h 416"/>
                <a:gd name="T16" fmla="*/ 146 w 352"/>
                <a:gd name="T17" fmla="*/ 370 h 416"/>
                <a:gd name="T18" fmla="*/ 122 w 352"/>
                <a:gd name="T19" fmla="*/ 334 h 416"/>
                <a:gd name="T20" fmla="*/ 124 w 352"/>
                <a:gd name="T21" fmla="*/ 306 h 416"/>
                <a:gd name="T22" fmla="*/ 62 w 352"/>
                <a:gd name="T23" fmla="*/ 190 h 416"/>
                <a:gd name="T24" fmla="*/ 36 w 352"/>
                <a:gd name="T25" fmla="*/ 200 h 416"/>
                <a:gd name="T26" fmla="*/ 4 w 352"/>
                <a:gd name="T27" fmla="*/ 246 h 416"/>
                <a:gd name="T28" fmla="*/ 0 w 352"/>
                <a:gd name="T29" fmla="*/ 318 h 416"/>
                <a:gd name="T30" fmla="*/ 66 w 352"/>
                <a:gd name="T31" fmla="*/ 384 h 416"/>
                <a:gd name="T32" fmla="*/ 92 w 352"/>
                <a:gd name="T33" fmla="*/ 398 h 416"/>
                <a:gd name="T34" fmla="*/ 176 w 352"/>
                <a:gd name="T35" fmla="*/ 416 h 416"/>
                <a:gd name="T36" fmla="*/ 240 w 352"/>
                <a:gd name="T37" fmla="*/ 406 h 416"/>
                <a:gd name="T38" fmla="*/ 288 w 352"/>
                <a:gd name="T39" fmla="*/ 384 h 416"/>
                <a:gd name="T40" fmla="*/ 338 w 352"/>
                <a:gd name="T41" fmla="*/ 336 h 416"/>
                <a:gd name="T42" fmla="*/ 158 w 352"/>
                <a:gd name="T43" fmla="*/ 250 h 416"/>
                <a:gd name="T44" fmla="*/ 80 w 352"/>
                <a:gd name="T45" fmla="*/ 180 h 416"/>
                <a:gd name="T46" fmla="*/ 92 w 352"/>
                <a:gd name="T47" fmla="*/ 180 h 416"/>
                <a:gd name="T48" fmla="*/ 102 w 352"/>
                <a:gd name="T49" fmla="*/ 76 h 416"/>
                <a:gd name="T50" fmla="*/ 124 w 352"/>
                <a:gd name="T51" fmla="*/ 128 h 416"/>
                <a:gd name="T52" fmla="*/ 176 w 352"/>
                <a:gd name="T53" fmla="*/ 150 h 416"/>
                <a:gd name="T54" fmla="*/ 218 w 352"/>
                <a:gd name="T55" fmla="*/ 138 h 416"/>
                <a:gd name="T56" fmla="*/ 250 w 352"/>
                <a:gd name="T57" fmla="*/ 90 h 416"/>
                <a:gd name="T58" fmla="*/ 246 w 352"/>
                <a:gd name="T59" fmla="*/ 46 h 416"/>
                <a:gd name="T60" fmla="*/ 206 w 352"/>
                <a:gd name="T61" fmla="*/ 6 h 416"/>
                <a:gd name="T62" fmla="*/ 176 w 352"/>
                <a:gd name="T63" fmla="*/ 0 h 416"/>
                <a:gd name="T64" fmla="*/ 134 w 352"/>
                <a:gd name="T65" fmla="*/ 14 h 416"/>
                <a:gd name="T66" fmla="*/ 104 w 352"/>
                <a:gd name="T67" fmla="*/ 60 h 416"/>
                <a:gd name="T68" fmla="*/ 140 w 352"/>
                <a:gd name="T69" fmla="*/ 324 h 416"/>
                <a:gd name="T70" fmla="*/ 152 w 352"/>
                <a:gd name="T71" fmla="*/ 298 h 416"/>
                <a:gd name="T72" fmla="*/ 176 w 352"/>
                <a:gd name="T73" fmla="*/ 288 h 416"/>
                <a:gd name="T74" fmla="*/ 196 w 352"/>
                <a:gd name="T75" fmla="*/ 294 h 416"/>
                <a:gd name="T76" fmla="*/ 210 w 352"/>
                <a:gd name="T77" fmla="*/ 316 h 416"/>
                <a:gd name="T78" fmla="*/ 208 w 352"/>
                <a:gd name="T79" fmla="*/ 338 h 416"/>
                <a:gd name="T80" fmla="*/ 190 w 352"/>
                <a:gd name="T81" fmla="*/ 356 h 416"/>
                <a:gd name="T82" fmla="*/ 168 w 352"/>
                <a:gd name="T83" fmla="*/ 358 h 416"/>
                <a:gd name="T84" fmla="*/ 146 w 352"/>
                <a:gd name="T85" fmla="*/ 344 h 416"/>
                <a:gd name="T86" fmla="*/ 140 w 352"/>
                <a:gd name="T87" fmla="*/ 324 h 416"/>
                <a:gd name="T88" fmla="*/ 168 w 352"/>
                <a:gd name="T89" fmla="*/ 344 h 416"/>
                <a:gd name="T90" fmla="*/ 180 w 352"/>
                <a:gd name="T91" fmla="*/ 346 h 416"/>
                <a:gd name="T92" fmla="*/ 186 w 352"/>
                <a:gd name="T93" fmla="*/ 310 h 416"/>
                <a:gd name="T94" fmla="*/ 180 w 352"/>
                <a:gd name="T95" fmla="*/ 302 h 416"/>
                <a:gd name="T96" fmla="*/ 168 w 352"/>
                <a:gd name="T97" fmla="*/ 304 h 416"/>
                <a:gd name="T98" fmla="*/ 254 w 352"/>
                <a:gd name="T99" fmla="*/ 178 h 416"/>
                <a:gd name="T100" fmla="*/ 176 w 352"/>
                <a:gd name="T101" fmla="*/ 258 h 416"/>
                <a:gd name="T102" fmla="*/ 176 w 352"/>
                <a:gd name="T103" fmla="*/ 268 h 416"/>
                <a:gd name="T104" fmla="*/ 272 w 352"/>
                <a:gd name="T105" fmla="*/ 18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52" h="416">
                  <a:moveTo>
                    <a:pt x="176" y="222"/>
                  </a:moveTo>
                  <a:lnTo>
                    <a:pt x="146" y="178"/>
                  </a:lnTo>
                  <a:lnTo>
                    <a:pt x="206" y="178"/>
                  </a:lnTo>
                  <a:lnTo>
                    <a:pt x="176" y="222"/>
                  </a:lnTo>
                  <a:close/>
                  <a:moveTo>
                    <a:pt x="352" y="318"/>
                  </a:moveTo>
                  <a:lnTo>
                    <a:pt x="352" y="278"/>
                  </a:lnTo>
                  <a:lnTo>
                    <a:pt x="352" y="278"/>
                  </a:lnTo>
                  <a:lnTo>
                    <a:pt x="352" y="264"/>
                  </a:lnTo>
                  <a:lnTo>
                    <a:pt x="348" y="250"/>
                  </a:lnTo>
                  <a:lnTo>
                    <a:pt x="342" y="236"/>
                  </a:lnTo>
                  <a:lnTo>
                    <a:pt x="336" y="224"/>
                  </a:lnTo>
                  <a:lnTo>
                    <a:pt x="328" y="212"/>
                  </a:lnTo>
                  <a:lnTo>
                    <a:pt x="316" y="202"/>
                  </a:lnTo>
                  <a:lnTo>
                    <a:pt x="304" y="192"/>
                  </a:lnTo>
                  <a:lnTo>
                    <a:pt x="292" y="186"/>
                  </a:lnTo>
                  <a:lnTo>
                    <a:pt x="292" y="186"/>
                  </a:lnTo>
                  <a:lnTo>
                    <a:pt x="290" y="190"/>
                  </a:lnTo>
                  <a:lnTo>
                    <a:pt x="222" y="292"/>
                  </a:lnTo>
                  <a:lnTo>
                    <a:pt x="222" y="292"/>
                  </a:lnTo>
                  <a:lnTo>
                    <a:pt x="226" y="300"/>
                  </a:lnTo>
                  <a:lnTo>
                    <a:pt x="228" y="306"/>
                  </a:lnTo>
                  <a:lnTo>
                    <a:pt x="230" y="314"/>
                  </a:lnTo>
                  <a:lnTo>
                    <a:pt x="232" y="324"/>
                  </a:lnTo>
                  <a:lnTo>
                    <a:pt x="232" y="324"/>
                  </a:lnTo>
                  <a:lnTo>
                    <a:pt x="230" y="334"/>
                  </a:lnTo>
                  <a:lnTo>
                    <a:pt x="226" y="344"/>
                  </a:lnTo>
                  <a:lnTo>
                    <a:pt x="222" y="354"/>
                  </a:lnTo>
                  <a:lnTo>
                    <a:pt x="214" y="362"/>
                  </a:lnTo>
                  <a:lnTo>
                    <a:pt x="206" y="370"/>
                  </a:lnTo>
                  <a:lnTo>
                    <a:pt x="198" y="374"/>
                  </a:lnTo>
                  <a:lnTo>
                    <a:pt x="188" y="378"/>
                  </a:lnTo>
                  <a:lnTo>
                    <a:pt x="176" y="378"/>
                  </a:lnTo>
                  <a:lnTo>
                    <a:pt x="176" y="378"/>
                  </a:lnTo>
                  <a:lnTo>
                    <a:pt x="164" y="378"/>
                  </a:lnTo>
                  <a:lnTo>
                    <a:pt x="154" y="374"/>
                  </a:lnTo>
                  <a:lnTo>
                    <a:pt x="146" y="370"/>
                  </a:lnTo>
                  <a:lnTo>
                    <a:pt x="138" y="362"/>
                  </a:lnTo>
                  <a:lnTo>
                    <a:pt x="130" y="354"/>
                  </a:lnTo>
                  <a:lnTo>
                    <a:pt x="126" y="344"/>
                  </a:lnTo>
                  <a:lnTo>
                    <a:pt x="122" y="334"/>
                  </a:lnTo>
                  <a:lnTo>
                    <a:pt x="120" y="324"/>
                  </a:lnTo>
                  <a:lnTo>
                    <a:pt x="120" y="324"/>
                  </a:lnTo>
                  <a:lnTo>
                    <a:pt x="122" y="314"/>
                  </a:lnTo>
                  <a:lnTo>
                    <a:pt x="124" y="306"/>
                  </a:lnTo>
                  <a:lnTo>
                    <a:pt x="126" y="300"/>
                  </a:lnTo>
                  <a:lnTo>
                    <a:pt x="130" y="292"/>
                  </a:lnTo>
                  <a:lnTo>
                    <a:pt x="62" y="190"/>
                  </a:lnTo>
                  <a:lnTo>
                    <a:pt x="62" y="190"/>
                  </a:lnTo>
                  <a:lnTo>
                    <a:pt x="60" y="186"/>
                  </a:lnTo>
                  <a:lnTo>
                    <a:pt x="60" y="186"/>
                  </a:lnTo>
                  <a:lnTo>
                    <a:pt x="48" y="192"/>
                  </a:lnTo>
                  <a:lnTo>
                    <a:pt x="36" y="200"/>
                  </a:lnTo>
                  <a:lnTo>
                    <a:pt x="26" y="210"/>
                  </a:lnTo>
                  <a:lnTo>
                    <a:pt x="16" y="220"/>
                  </a:lnTo>
                  <a:lnTo>
                    <a:pt x="10" y="234"/>
                  </a:lnTo>
                  <a:lnTo>
                    <a:pt x="4" y="246"/>
                  </a:lnTo>
                  <a:lnTo>
                    <a:pt x="0" y="262"/>
                  </a:lnTo>
                  <a:lnTo>
                    <a:pt x="0" y="276"/>
                  </a:lnTo>
                  <a:lnTo>
                    <a:pt x="0" y="318"/>
                  </a:lnTo>
                  <a:lnTo>
                    <a:pt x="0" y="318"/>
                  </a:lnTo>
                  <a:lnTo>
                    <a:pt x="14" y="336"/>
                  </a:lnTo>
                  <a:lnTo>
                    <a:pt x="28" y="354"/>
                  </a:lnTo>
                  <a:lnTo>
                    <a:pt x="46" y="370"/>
                  </a:lnTo>
                  <a:lnTo>
                    <a:pt x="66" y="384"/>
                  </a:lnTo>
                  <a:lnTo>
                    <a:pt x="66" y="296"/>
                  </a:lnTo>
                  <a:lnTo>
                    <a:pt x="92" y="296"/>
                  </a:lnTo>
                  <a:lnTo>
                    <a:pt x="92" y="398"/>
                  </a:lnTo>
                  <a:lnTo>
                    <a:pt x="92" y="398"/>
                  </a:lnTo>
                  <a:lnTo>
                    <a:pt x="112" y="406"/>
                  </a:lnTo>
                  <a:lnTo>
                    <a:pt x="132" y="410"/>
                  </a:lnTo>
                  <a:lnTo>
                    <a:pt x="154" y="414"/>
                  </a:lnTo>
                  <a:lnTo>
                    <a:pt x="176" y="416"/>
                  </a:lnTo>
                  <a:lnTo>
                    <a:pt x="176" y="416"/>
                  </a:lnTo>
                  <a:lnTo>
                    <a:pt x="198" y="414"/>
                  </a:lnTo>
                  <a:lnTo>
                    <a:pt x="220" y="410"/>
                  </a:lnTo>
                  <a:lnTo>
                    <a:pt x="240" y="406"/>
                  </a:lnTo>
                  <a:lnTo>
                    <a:pt x="260" y="398"/>
                  </a:lnTo>
                  <a:lnTo>
                    <a:pt x="260" y="296"/>
                  </a:lnTo>
                  <a:lnTo>
                    <a:pt x="288" y="296"/>
                  </a:lnTo>
                  <a:lnTo>
                    <a:pt x="288" y="384"/>
                  </a:lnTo>
                  <a:lnTo>
                    <a:pt x="288" y="384"/>
                  </a:lnTo>
                  <a:lnTo>
                    <a:pt x="306" y="370"/>
                  </a:lnTo>
                  <a:lnTo>
                    <a:pt x="324" y="354"/>
                  </a:lnTo>
                  <a:lnTo>
                    <a:pt x="338" y="336"/>
                  </a:lnTo>
                  <a:lnTo>
                    <a:pt x="352" y="318"/>
                  </a:lnTo>
                  <a:lnTo>
                    <a:pt x="352" y="318"/>
                  </a:lnTo>
                  <a:close/>
                  <a:moveTo>
                    <a:pt x="110" y="178"/>
                  </a:moveTo>
                  <a:lnTo>
                    <a:pt x="158" y="250"/>
                  </a:lnTo>
                  <a:lnTo>
                    <a:pt x="164" y="240"/>
                  </a:lnTo>
                  <a:lnTo>
                    <a:pt x="122" y="178"/>
                  </a:lnTo>
                  <a:lnTo>
                    <a:pt x="110" y="178"/>
                  </a:lnTo>
                  <a:close/>
                  <a:moveTo>
                    <a:pt x="80" y="180"/>
                  </a:moveTo>
                  <a:lnTo>
                    <a:pt x="142" y="274"/>
                  </a:lnTo>
                  <a:lnTo>
                    <a:pt x="148" y="264"/>
                  </a:lnTo>
                  <a:lnTo>
                    <a:pt x="92" y="180"/>
                  </a:lnTo>
                  <a:lnTo>
                    <a:pt x="92" y="180"/>
                  </a:lnTo>
                  <a:lnTo>
                    <a:pt x="80" y="180"/>
                  </a:lnTo>
                  <a:lnTo>
                    <a:pt x="80" y="180"/>
                  </a:lnTo>
                  <a:close/>
                  <a:moveTo>
                    <a:pt x="102" y="76"/>
                  </a:moveTo>
                  <a:lnTo>
                    <a:pt x="102" y="76"/>
                  </a:lnTo>
                  <a:lnTo>
                    <a:pt x="104" y="90"/>
                  </a:lnTo>
                  <a:lnTo>
                    <a:pt x="108" y="104"/>
                  </a:lnTo>
                  <a:lnTo>
                    <a:pt x="114" y="118"/>
                  </a:lnTo>
                  <a:lnTo>
                    <a:pt x="124" y="128"/>
                  </a:lnTo>
                  <a:lnTo>
                    <a:pt x="134" y="138"/>
                  </a:lnTo>
                  <a:lnTo>
                    <a:pt x="148" y="144"/>
                  </a:lnTo>
                  <a:lnTo>
                    <a:pt x="162" y="148"/>
                  </a:lnTo>
                  <a:lnTo>
                    <a:pt x="176" y="150"/>
                  </a:lnTo>
                  <a:lnTo>
                    <a:pt x="176" y="150"/>
                  </a:lnTo>
                  <a:lnTo>
                    <a:pt x="192" y="148"/>
                  </a:lnTo>
                  <a:lnTo>
                    <a:pt x="206" y="144"/>
                  </a:lnTo>
                  <a:lnTo>
                    <a:pt x="218" y="138"/>
                  </a:lnTo>
                  <a:lnTo>
                    <a:pt x="230" y="128"/>
                  </a:lnTo>
                  <a:lnTo>
                    <a:pt x="238" y="118"/>
                  </a:lnTo>
                  <a:lnTo>
                    <a:pt x="246" y="104"/>
                  </a:lnTo>
                  <a:lnTo>
                    <a:pt x="250" y="90"/>
                  </a:lnTo>
                  <a:lnTo>
                    <a:pt x="252" y="76"/>
                  </a:lnTo>
                  <a:lnTo>
                    <a:pt x="252" y="76"/>
                  </a:lnTo>
                  <a:lnTo>
                    <a:pt x="250" y="60"/>
                  </a:lnTo>
                  <a:lnTo>
                    <a:pt x="246" y="46"/>
                  </a:lnTo>
                  <a:lnTo>
                    <a:pt x="238" y="34"/>
                  </a:lnTo>
                  <a:lnTo>
                    <a:pt x="230" y="22"/>
                  </a:lnTo>
                  <a:lnTo>
                    <a:pt x="218" y="14"/>
                  </a:lnTo>
                  <a:lnTo>
                    <a:pt x="206" y="6"/>
                  </a:lnTo>
                  <a:lnTo>
                    <a:pt x="192" y="2"/>
                  </a:lnTo>
                  <a:lnTo>
                    <a:pt x="176" y="0"/>
                  </a:lnTo>
                  <a:lnTo>
                    <a:pt x="176" y="0"/>
                  </a:lnTo>
                  <a:lnTo>
                    <a:pt x="176" y="0"/>
                  </a:lnTo>
                  <a:lnTo>
                    <a:pt x="176" y="0"/>
                  </a:lnTo>
                  <a:lnTo>
                    <a:pt x="162" y="2"/>
                  </a:lnTo>
                  <a:lnTo>
                    <a:pt x="148" y="6"/>
                  </a:lnTo>
                  <a:lnTo>
                    <a:pt x="134" y="14"/>
                  </a:lnTo>
                  <a:lnTo>
                    <a:pt x="124" y="22"/>
                  </a:lnTo>
                  <a:lnTo>
                    <a:pt x="114" y="34"/>
                  </a:lnTo>
                  <a:lnTo>
                    <a:pt x="108" y="46"/>
                  </a:lnTo>
                  <a:lnTo>
                    <a:pt x="104" y="60"/>
                  </a:lnTo>
                  <a:lnTo>
                    <a:pt x="102" y="76"/>
                  </a:lnTo>
                  <a:lnTo>
                    <a:pt x="102" y="76"/>
                  </a:lnTo>
                  <a:close/>
                  <a:moveTo>
                    <a:pt x="140" y="324"/>
                  </a:moveTo>
                  <a:lnTo>
                    <a:pt x="140" y="324"/>
                  </a:lnTo>
                  <a:lnTo>
                    <a:pt x="142" y="316"/>
                  </a:lnTo>
                  <a:lnTo>
                    <a:pt x="144" y="310"/>
                  </a:lnTo>
                  <a:lnTo>
                    <a:pt x="146" y="304"/>
                  </a:lnTo>
                  <a:lnTo>
                    <a:pt x="152" y="298"/>
                  </a:lnTo>
                  <a:lnTo>
                    <a:pt x="156" y="294"/>
                  </a:lnTo>
                  <a:lnTo>
                    <a:pt x="162" y="292"/>
                  </a:lnTo>
                  <a:lnTo>
                    <a:pt x="168" y="290"/>
                  </a:lnTo>
                  <a:lnTo>
                    <a:pt x="176" y="288"/>
                  </a:lnTo>
                  <a:lnTo>
                    <a:pt x="176" y="288"/>
                  </a:lnTo>
                  <a:lnTo>
                    <a:pt x="184" y="290"/>
                  </a:lnTo>
                  <a:lnTo>
                    <a:pt x="190" y="292"/>
                  </a:lnTo>
                  <a:lnTo>
                    <a:pt x="196" y="294"/>
                  </a:lnTo>
                  <a:lnTo>
                    <a:pt x="200" y="298"/>
                  </a:lnTo>
                  <a:lnTo>
                    <a:pt x="206" y="304"/>
                  </a:lnTo>
                  <a:lnTo>
                    <a:pt x="208" y="310"/>
                  </a:lnTo>
                  <a:lnTo>
                    <a:pt x="210" y="316"/>
                  </a:lnTo>
                  <a:lnTo>
                    <a:pt x="212" y="324"/>
                  </a:lnTo>
                  <a:lnTo>
                    <a:pt x="212" y="324"/>
                  </a:lnTo>
                  <a:lnTo>
                    <a:pt x="210" y="330"/>
                  </a:lnTo>
                  <a:lnTo>
                    <a:pt x="208" y="338"/>
                  </a:lnTo>
                  <a:lnTo>
                    <a:pt x="206" y="344"/>
                  </a:lnTo>
                  <a:lnTo>
                    <a:pt x="200" y="348"/>
                  </a:lnTo>
                  <a:lnTo>
                    <a:pt x="196" y="352"/>
                  </a:lnTo>
                  <a:lnTo>
                    <a:pt x="190" y="356"/>
                  </a:lnTo>
                  <a:lnTo>
                    <a:pt x="184" y="358"/>
                  </a:lnTo>
                  <a:lnTo>
                    <a:pt x="176" y="358"/>
                  </a:lnTo>
                  <a:lnTo>
                    <a:pt x="176" y="358"/>
                  </a:lnTo>
                  <a:lnTo>
                    <a:pt x="168" y="358"/>
                  </a:lnTo>
                  <a:lnTo>
                    <a:pt x="162" y="356"/>
                  </a:lnTo>
                  <a:lnTo>
                    <a:pt x="156" y="352"/>
                  </a:lnTo>
                  <a:lnTo>
                    <a:pt x="152" y="348"/>
                  </a:lnTo>
                  <a:lnTo>
                    <a:pt x="146" y="344"/>
                  </a:lnTo>
                  <a:lnTo>
                    <a:pt x="144" y="338"/>
                  </a:lnTo>
                  <a:lnTo>
                    <a:pt x="142" y="330"/>
                  </a:lnTo>
                  <a:lnTo>
                    <a:pt x="140" y="324"/>
                  </a:lnTo>
                  <a:lnTo>
                    <a:pt x="140" y="324"/>
                  </a:lnTo>
                  <a:close/>
                  <a:moveTo>
                    <a:pt x="166" y="336"/>
                  </a:moveTo>
                  <a:lnTo>
                    <a:pt x="166" y="336"/>
                  </a:lnTo>
                  <a:lnTo>
                    <a:pt x="166" y="340"/>
                  </a:lnTo>
                  <a:lnTo>
                    <a:pt x="168" y="344"/>
                  </a:lnTo>
                  <a:lnTo>
                    <a:pt x="172" y="346"/>
                  </a:lnTo>
                  <a:lnTo>
                    <a:pt x="176" y="346"/>
                  </a:lnTo>
                  <a:lnTo>
                    <a:pt x="176" y="346"/>
                  </a:lnTo>
                  <a:lnTo>
                    <a:pt x="180" y="346"/>
                  </a:lnTo>
                  <a:lnTo>
                    <a:pt x="184" y="344"/>
                  </a:lnTo>
                  <a:lnTo>
                    <a:pt x="186" y="340"/>
                  </a:lnTo>
                  <a:lnTo>
                    <a:pt x="186" y="336"/>
                  </a:lnTo>
                  <a:lnTo>
                    <a:pt x="186" y="310"/>
                  </a:lnTo>
                  <a:lnTo>
                    <a:pt x="186" y="310"/>
                  </a:lnTo>
                  <a:lnTo>
                    <a:pt x="186" y="306"/>
                  </a:lnTo>
                  <a:lnTo>
                    <a:pt x="184" y="304"/>
                  </a:lnTo>
                  <a:lnTo>
                    <a:pt x="180" y="302"/>
                  </a:lnTo>
                  <a:lnTo>
                    <a:pt x="176" y="300"/>
                  </a:lnTo>
                  <a:lnTo>
                    <a:pt x="176" y="300"/>
                  </a:lnTo>
                  <a:lnTo>
                    <a:pt x="172" y="302"/>
                  </a:lnTo>
                  <a:lnTo>
                    <a:pt x="168" y="304"/>
                  </a:lnTo>
                  <a:lnTo>
                    <a:pt x="166" y="306"/>
                  </a:lnTo>
                  <a:lnTo>
                    <a:pt x="166" y="310"/>
                  </a:lnTo>
                  <a:lnTo>
                    <a:pt x="166" y="336"/>
                  </a:lnTo>
                  <a:close/>
                  <a:moveTo>
                    <a:pt x="254" y="178"/>
                  </a:moveTo>
                  <a:lnTo>
                    <a:pt x="230" y="178"/>
                  </a:lnTo>
                  <a:lnTo>
                    <a:pt x="182" y="250"/>
                  </a:lnTo>
                  <a:lnTo>
                    <a:pt x="176" y="258"/>
                  </a:lnTo>
                  <a:lnTo>
                    <a:pt x="176" y="258"/>
                  </a:lnTo>
                  <a:lnTo>
                    <a:pt x="170" y="268"/>
                  </a:lnTo>
                  <a:lnTo>
                    <a:pt x="170" y="268"/>
                  </a:lnTo>
                  <a:lnTo>
                    <a:pt x="176" y="268"/>
                  </a:lnTo>
                  <a:lnTo>
                    <a:pt x="176" y="268"/>
                  </a:lnTo>
                  <a:lnTo>
                    <a:pt x="184" y="268"/>
                  </a:lnTo>
                  <a:lnTo>
                    <a:pt x="192" y="270"/>
                  </a:lnTo>
                  <a:lnTo>
                    <a:pt x="206" y="278"/>
                  </a:lnTo>
                  <a:lnTo>
                    <a:pt x="272" y="180"/>
                  </a:lnTo>
                  <a:lnTo>
                    <a:pt x="272" y="180"/>
                  </a:lnTo>
                  <a:lnTo>
                    <a:pt x="254" y="178"/>
                  </a:lnTo>
                  <a:lnTo>
                    <a:pt x="254" y="1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9A3F0A2-CA07-4C13-8170-AF55055135B7}"/>
              </a:ext>
            </a:extLst>
          </p:cNvPr>
          <p:cNvGrpSpPr/>
          <p:nvPr/>
        </p:nvGrpSpPr>
        <p:grpSpPr>
          <a:xfrm>
            <a:off x="1035729" y="3880985"/>
            <a:ext cx="572583" cy="572583"/>
            <a:chOff x="1024343" y="4154227"/>
            <a:chExt cx="572583" cy="572583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8177BB2-C5C0-47E1-AD81-D47EFCE0ED5B}"/>
                </a:ext>
              </a:extLst>
            </p:cNvPr>
            <p:cNvSpPr/>
            <p:nvPr/>
          </p:nvSpPr>
          <p:spPr>
            <a:xfrm>
              <a:off x="1024343" y="4154227"/>
              <a:ext cx="572583" cy="572583"/>
            </a:xfrm>
            <a:prstGeom prst="ellipse">
              <a:avLst/>
            </a:prstGeom>
            <a:solidFill>
              <a:srgbClr val="239F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3" name="Freeform 4969">
              <a:extLst>
                <a:ext uri="{FF2B5EF4-FFF2-40B4-BE49-F238E27FC236}">
                  <a16:creationId xmlns:a16="http://schemas.microsoft.com/office/drawing/2014/main" id="{AB199802-CB5E-4031-87A7-DE15EC69D0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38492" y="4279014"/>
              <a:ext cx="352950" cy="289599"/>
            </a:xfrm>
            <a:custGeom>
              <a:avLst/>
              <a:gdLst>
                <a:gd name="T0" fmla="*/ 374 w 390"/>
                <a:gd name="T1" fmla="*/ 118 h 352"/>
                <a:gd name="T2" fmla="*/ 388 w 390"/>
                <a:gd name="T3" fmla="*/ 174 h 352"/>
                <a:gd name="T4" fmla="*/ 388 w 390"/>
                <a:gd name="T5" fmla="*/ 218 h 352"/>
                <a:gd name="T6" fmla="*/ 370 w 390"/>
                <a:gd name="T7" fmla="*/ 282 h 352"/>
                <a:gd name="T8" fmla="*/ 332 w 390"/>
                <a:gd name="T9" fmla="*/ 336 h 352"/>
                <a:gd name="T10" fmla="*/ 270 w 390"/>
                <a:gd name="T11" fmla="*/ 352 h 352"/>
                <a:gd name="T12" fmla="*/ 292 w 390"/>
                <a:gd name="T13" fmla="*/ 314 h 352"/>
                <a:gd name="T14" fmla="*/ 304 w 390"/>
                <a:gd name="T15" fmla="*/ 268 h 352"/>
                <a:gd name="T16" fmla="*/ 306 w 390"/>
                <a:gd name="T17" fmla="*/ 236 h 352"/>
                <a:gd name="T18" fmla="*/ 300 w 390"/>
                <a:gd name="T19" fmla="*/ 186 h 352"/>
                <a:gd name="T20" fmla="*/ 284 w 390"/>
                <a:gd name="T21" fmla="*/ 144 h 352"/>
                <a:gd name="T22" fmla="*/ 270 w 390"/>
                <a:gd name="T23" fmla="*/ 118 h 352"/>
                <a:gd name="T24" fmla="*/ 266 w 390"/>
                <a:gd name="T25" fmla="*/ 310 h 352"/>
                <a:gd name="T26" fmla="*/ 282 w 390"/>
                <a:gd name="T27" fmla="*/ 254 h 352"/>
                <a:gd name="T28" fmla="*/ 282 w 390"/>
                <a:gd name="T29" fmla="*/ 214 h 352"/>
                <a:gd name="T30" fmla="*/ 264 w 390"/>
                <a:gd name="T31" fmla="*/ 156 h 352"/>
                <a:gd name="T32" fmla="*/ 216 w 390"/>
                <a:gd name="T33" fmla="*/ 146 h 352"/>
                <a:gd name="T34" fmla="*/ 174 w 390"/>
                <a:gd name="T35" fmla="*/ 104 h 352"/>
                <a:gd name="T36" fmla="*/ 150 w 390"/>
                <a:gd name="T37" fmla="*/ 48 h 352"/>
                <a:gd name="T38" fmla="*/ 146 w 390"/>
                <a:gd name="T39" fmla="*/ 22 h 352"/>
                <a:gd name="T40" fmla="*/ 128 w 390"/>
                <a:gd name="T41" fmla="*/ 2 h 352"/>
                <a:gd name="T42" fmla="*/ 116 w 390"/>
                <a:gd name="T43" fmla="*/ 0 h 352"/>
                <a:gd name="T44" fmla="*/ 96 w 390"/>
                <a:gd name="T45" fmla="*/ 10 h 352"/>
                <a:gd name="T46" fmla="*/ 88 w 390"/>
                <a:gd name="T47" fmla="*/ 32 h 352"/>
                <a:gd name="T48" fmla="*/ 96 w 390"/>
                <a:gd name="T49" fmla="*/ 80 h 352"/>
                <a:gd name="T50" fmla="*/ 114 w 390"/>
                <a:gd name="T51" fmla="*/ 124 h 352"/>
                <a:gd name="T52" fmla="*/ 114 w 390"/>
                <a:gd name="T53" fmla="*/ 130 h 352"/>
                <a:gd name="T54" fmla="*/ 102 w 390"/>
                <a:gd name="T55" fmla="*/ 144 h 352"/>
                <a:gd name="T56" fmla="*/ 16 w 390"/>
                <a:gd name="T57" fmla="*/ 146 h 352"/>
                <a:gd name="T58" fmla="*/ 0 w 390"/>
                <a:gd name="T59" fmla="*/ 170 h 352"/>
                <a:gd name="T60" fmla="*/ 8 w 390"/>
                <a:gd name="T61" fmla="*/ 190 h 352"/>
                <a:gd name="T62" fmla="*/ 24 w 390"/>
                <a:gd name="T63" fmla="*/ 198 h 352"/>
                <a:gd name="T64" fmla="*/ 2 w 390"/>
                <a:gd name="T65" fmla="*/ 214 h 352"/>
                <a:gd name="T66" fmla="*/ 2 w 390"/>
                <a:gd name="T67" fmla="*/ 236 h 352"/>
                <a:gd name="T68" fmla="*/ 26 w 390"/>
                <a:gd name="T69" fmla="*/ 252 h 352"/>
                <a:gd name="T70" fmla="*/ 20 w 390"/>
                <a:gd name="T71" fmla="*/ 256 h 352"/>
                <a:gd name="T72" fmla="*/ 6 w 390"/>
                <a:gd name="T73" fmla="*/ 280 h 352"/>
                <a:gd name="T74" fmla="*/ 14 w 390"/>
                <a:gd name="T75" fmla="*/ 298 h 352"/>
                <a:gd name="T76" fmla="*/ 44 w 390"/>
                <a:gd name="T77" fmla="*/ 306 h 352"/>
                <a:gd name="T78" fmla="*/ 34 w 390"/>
                <a:gd name="T79" fmla="*/ 320 h 352"/>
                <a:gd name="T80" fmla="*/ 36 w 390"/>
                <a:gd name="T81" fmla="*/ 334 h 352"/>
                <a:gd name="T82" fmla="*/ 58 w 390"/>
                <a:gd name="T83" fmla="*/ 350 h 352"/>
                <a:gd name="T84" fmla="*/ 144 w 390"/>
                <a:gd name="T85" fmla="*/ 350 h 352"/>
                <a:gd name="T86" fmla="*/ 148 w 390"/>
                <a:gd name="T87" fmla="*/ 350 h 352"/>
                <a:gd name="T88" fmla="*/ 182 w 390"/>
                <a:gd name="T89" fmla="*/ 344 h 352"/>
                <a:gd name="T90" fmla="*/ 212 w 390"/>
                <a:gd name="T91" fmla="*/ 326 h 352"/>
                <a:gd name="T92" fmla="*/ 228 w 390"/>
                <a:gd name="T93" fmla="*/ 31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90" h="352">
                  <a:moveTo>
                    <a:pt x="270" y="118"/>
                  </a:moveTo>
                  <a:lnTo>
                    <a:pt x="374" y="118"/>
                  </a:lnTo>
                  <a:lnTo>
                    <a:pt x="374" y="118"/>
                  </a:lnTo>
                  <a:lnTo>
                    <a:pt x="380" y="136"/>
                  </a:lnTo>
                  <a:lnTo>
                    <a:pt x="386" y="156"/>
                  </a:lnTo>
                  <a:lnTo>
                    <a:pt x="388" y="174"/>
                  </a:lnTo>
                  <a:lnTo>
                    <a:pt x="390" y="194"/>
                  </a:lnTo>
                  <a:lnTo>
                    <a:pt x="390" y="194"/>
                  </a:lnTo>
                  <a:lnTo>
                    <a:pt x="388" y="218"/>
                  </a:lnTo>
                  <a:lnTo>
                    <a:pt x="384" y="240"/>
                  </a:lnTo>
                  <a:lnTo>
                    <a:pt x="378" y="262"/>
                  </a:lnTo>
                  <a:lnTo>
                    <a:pt x="370" y="282"/>
                  </a:lnTo>
                  <a:lnTo>
                    <a:pt x="358" y="302"/>
                  </a:lnTo>
                  <a:lnTo>
                    <a:pt x="346" y="320"/>
                  </a:lnTo>
                  <a:lnTo>
                    <a:pt x="332" y="336"/>
                  </a:lnTo>
                  <a:lnTo>
                    <a:pt x="316" y="352"/>
                  </a:lnTo>
                  <a:lnTo>
                    <a:pt x="270" y="352"/>
                  </a:lnTo>
                  <a:lnTo>
                    <a:pt x="270" y="352"/>
                  </a:lnTo>
                  <a:lnTo>
                    <a:pt x="278" y="340"/>
                  </a:lnTo>
                  <a:lnTo>
                    <a:pt x="284" y="326"/>
                  </a:lnTo>
                  <a:lnTo>
                    <a:pt x="292" y="314"/>
                  </a:lnTo>
                  <a:lnTo>
                    <a:pt x="296" y="298"/>
                  </a:lnTo>
                  <a:lnTo>
                    <a:pt x="300" y="284"/>
                  </a:lnTo>
                  <a:lnTo>
                    <a:pt x="304" y="268"/>
                  </a:lnTo>
                  <a:lnTo>
                    <a:pt x="306" y="252"/>
                  </a:lnTo>
                  <a:lnTo>
                    <a:pt x="306" y="236"/>
                  </a:lnTo>
                  <a:lnTo>
                    <a:pt x="306" y="236"/>
                  </a:lnTo>
                  <a:lnTo>
                    <a:pt x="306" y="218"/>
                  </a:lnTo>
                  <a:lnTo>
                    <a:pt x="304" y="202"/>
                  </a:lnTo>
                  <a:lnTo>
                    <a:pt x="300" y="186"/>
                  </a:lnTo>
                  <a:lnTo>
                    <a:pt x="296" y="172"/>
                  </a:lnTo>
                  <a:lnTo>
                    <a:pt x="292" y="158"/>
                  </a:lnTo>
                  <a:lnTo>
                    <a:pt x="284" y="144"/>
                  </a:lnTo>
                  <a:lnTo>
                    <a:pt x="278" y="130"/>
                  </a:lnTo>
                  <a:lnTo>
                    <a:pt x="270" y="118"/>
                  </a:lnTo>
                  <a:lnTo>
                    <a:pt x="270" y="118"/>
                  </a:lnTo>
                  <a:close/>
                  <a:moveTo>
                    <a:pt x="228" y="310"/>
                  </a:moveTo>
                  <a:lnTo>
                    <a:pt x="266" y="310"/>
                  </a:lnTo>
                  <a:lnTo>
                    <a:pt x="266" y="310"/>
                  </a:lnTo>
                  <a:lnTo>
                    <a:pt x="274" y="292"/>
                  </a:lnTo>
                  <a:lnTo>
                    <a:pt x="278" y="274"/>
                  </a:lnTo>
                  <a:lnTo>
                    <a:pt x="282" y="254"/>
                  </a:lnTo>
                  <a:lnTo>
                    <a:pt x="282" y="236"/>
                  </a:lnTo>
                  <a:lnTo>
                    <a:pt x="282" y="236"/>
                  </a:lnTo>
                  <a:lnTo>
                    <a:pt x="282" y="214"/>
                  </a:lnTo>
                  <a:lnTo>
                    <a:pt x="278" y="194"/>
                  </a:lnTo>
                  <a:lnTo>
                    <a:pt x="272" y="174"/>
                  </a:lnTo>
                  <a:lnTo>
                    <a:pt x="264" y="156"/>
                  </a:lnTo>
                  <a:lnTo>
                    <a:pt x="236" y="156"/>
                  </a:lnTo>
                  <a:lnTo>
                    <a:pt x="236" y="156"/>
                  </a:lnTo>
                  <a:lnTo>
                    <a:pt x="216" y="146"/>
                  </a:lnTo>
                  <a:lnTo>
                    <a:pt x="200" y="134"/>
                  </a:lnTo>
                  <a:lnTo>
                    <a:pt x="186" y="120"/>
                  </a:lnTo>
                  <a:lnTo>
                    <a:pt x="174" y="104"/>
                  </a:lnTo>
                  <a:lnTo>
                    <a:pt x="164" y="88"/>
                  </a:lnTo>
                  <a:lnTo>
                    <a:pt x="156" y="68"/>
                  </a:lnTo>
                  <a:lnTo>
                    <a:pt x="150" y="48"/>
                  </a:lnTo>
                  <a:lnTo>
                    <a:pt x="148" y="28"/>
                  </a:lnTo>
                  <a:lnTo>
                    <a:pt x="148" y="28"/>
                  </a:lnTo>
                  <a:lnTo>
                    <a:pt x="146" y="22"/>
                  </a:lnTo>
                  <a:lnTo>
                    <a:pt x="144" y="16"/>
                  </a:lnTo>
                  <a:lnTo>
                    <a:pt x="138" y="8"/>
                  </a:lnTo>
                  <a:lnTo>
                    <a:pt x="128" y="2"/>
                  </a:lnTo>
                  <a:lnTo>
                    <a:pt x="122" y="0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10" y="0"/>
                  </a:lnTo>
                  <a:lnTo>
                    <a:pt x="104" y="2"/>
                  </a:lnTo>
                  <a:lnTo>
                    <a:pt x="96" y="10"/>
                  </a:lnTo>
                  <a:lnTo>
                    <a:pt x="90" y="20"/>
                  </a:lnTo>
                  <a:lnTo>
                    <a:pt x="88" y="24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90" y="56"/>
                  </a:lnTo>
                  <a:lnTo>
                    <a:pt x="96" y="80"/>
                  </a:lnTo>
                  <a:lnTo>
                    <a:pt x="104" y="102"/>
                  </a:lnTo>
                  <a:lnTo>
                    <a:pt x="114" y="124"/>
                  </a:lnTo>
                  <a:lnTo>
                    <a:pt x="114" y="124"/>
                  </a:lnTo>
                  <a:lnTo>
                    <a:pt x="114" y="124"/>
                  </a:lnTo>
                  <a:lnTo>
                    <a:pt x="114" y="124"/>
                  </a:lnTo>
                  <a:lnTo>
                    <a:pt x="114" y="130"/>
                  </a:lnTo>
                  <a:lnTo>
                    <a:pt x="112" y="136"/>
                  </a:lnTo>
                  <a:lnTo>
                    <a:pt x="108" y="140"/>
                  </a:lnTo>
                  <a:lnTo>
                    <a:pt x="102" y="144"/>
                  </a:lnTo>
                  <a:lnTo>
                    <a:pt x="28" y="144"/>
                  </a:lnTo>
                  <a:lnTo>
                    <a:pt x="28" y="144"/>
                  </a:lnTo>
                  <a:lnTo>
                    <a:pt x="16" y="146"/>
                  </a:lnTo>
                  <a:lnTo>
                    <a:pt x="8" y="152"/>
                  </a:lnTo>
                  <a:lnTo>
                    <a:pt x="2" y="160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2" y="180"/>
                  </a:lnTo>
                  <a:lnTo>
                    <a:pt x="8" y="190"/>
                  </a:lnTo>
                  <a:lnTo>
                    <a:pt x="16" y="194"/>
                  </a:lnTo>
                  <a:lnTo>
                    <a:pt x="24" y="198"/>
                  </a:lnTo>
                  <a:lnTo>
                    <a:pt x="24" y="198"/>
                  </a:lnTo>
                  <a:lnTo>
                    <a:pt x="14" y="200"/>
                  </a:lnTo>
                  <a:lnTo>
                    <a:pt x="6" y="206"/>
                  </a:lnTo>
                  <a:lnTo>
                    <a:pt x="2" y="214"/>
                  </a:lnTo>
                  <a:lnTo>
                    <a:pt x="0" y="224"/>
                  </a:lnTo>
                  <a:lnTo>
                    <a:pt x="0" y="224"/>
                  </a:lnTo>
                  <a:lnTo>
                    <a:pt x="2" y="236"/>
                  </a:lnTo>
                  <a:lnTo>
                    <a:pt x="8" y="244"/>
                  </a:lnTo>
                  <a:lnTo>
                    <a:pt x="16" y="250"/>
                  </a:lnTo>
                  <a:lnTo>
                    <a:pt x="26" y="252"/>
                  </a:lnTo>
                  <a:lnTo>
                    <a:pt x="28" y="252"/>
                  </a:lnTo>
                  <a:lnTo>
                    <a:pt x="28" y="252"/>
                  </a:lnTo>
                  <a:lnTo>
                    <a:pt x="20" y="256"/>
                  </a:lnTo>
                  <a:lnTo>
                    <a:pt x="12" y="262"/>
                  </a:lnTo>
                  <a:lnTo>
                    <a:pt x="8" y="270"/>
                  </a:lnTo>
                  <a:lnTo>
                    <a:pt x="6" y="280"/>
                  </a:lnTo>
                  <a:lnTo>
                    <a:pt x="6" y="280"/>
                  </a:lnTo>
                  <a:lnTo>
                    <a:pt x="8" y="290"/>
                  </a:lnTo>
                  <a:lnTo>
                    <a:pt x="14" y="298"/>
                  </a:lnTo>
                  <a:lnTo>
                    <a:pt x="22" y="304"/>
                  </a:lnTo>
                  <a:lnTo>
                    <a:pt x="32" y="306"/>
                  </a:lnTo>
                  <a:lnTo>
                    <a:pt x="44" y="306"/>
                  </a:lnTo>
                  <a:lnTo>
                    <a:pt x="44" y="306"/>
                  </a:lnTo>
                  <a:lnTo>
                    <a:pt x="36" y="314"/>
                  </a:lnTo>
                  <a:lnTo>
                    <a:pt x="34" y="320"/>
                  </a:lnTo>
                  <a:lnTo>
                    <a:pt x="34" y="326"/>
                  </a:lnTo>
                  <a:lnTo>
                    <a:pt x="34" y="326"/>
                  </a:lnTo>
                  <a:lnTo>
                    <a:pt x="36" y="334"/>
                  </a:lnTo>
                  <a:lnTo>
                    <a:pt x="42" y="342"/>
                  </a:lnTo>
                  <a:lnTo>
                    <a:pt x="48" y="348"/>
                  </a:lnTo>
                  <a:lnTo>
                    <a:pt x="58" y="350"/>
                  </a:lnTo>
                  <a:lnTo>
                    <a:pt x="142" y="350"/>
                  </a:lnTo>
                  <a:lnTo>
                    <a:pt x="142" y="350"/>
                  </a:lnTo>
                  <a:lnTo>
                    <a:pt x="144" y="350"/>
                  </a:lnTo>
                  <a:lnTo>
                    <a:pt x="144" y="350"/>
                  </a:lnTo>
                  <a:lnTo>
                    <a:pt x="148" y="350"/>
                  </a:lnTo>
                  <a:lnTo>
                    <a:pt x="148" y="350"/>
                  </a:lnTo>
                  <a:lnTo>
                    <a:pt x="160" y="348"/>
                  </a:lnTo>
                  <a:lnTo>
                    <a:pt x="172" y="346"/>
                  </a:lnTo>
                  <a:lnTo>
                    <a:pt x="182" y="344"/>
                  </a:lnTo>
                  <a:lnTo>
                    <a:pt x="194" y="338"/>
                  </a:lnTo>
                  <a:lnTo>
                    <a:pt x="204" y="332"/>
                  </a:lnTo>
                  <a:lnTo>
                    <a:pt x="212" y="326"/>
                  </a:lnTo>
                  <a:lnTo>
                    <a:pt x="220" y="318"/>
                  </a:lnTo>
                  <a:lnTo>
                    <a:pt x="228" y="310"/>
                  </a:lnTo>
                  <a:lnTo>
                    <a:pt x="228" y="3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3340313-9D08-49AA-8159-732E8CD0CE07}"/>
              </a:ext>
            </a:extLst>
          </p:cNvPr>
          <p:cNvGrpSpPr/>
          <p:nvPr/>
        </p:nvGrpSpPr>
        <p:grpSpPr>
          <a:xfrm>
            <a:off x="1035729" y="2121817"/>
            <a:ext cx="572583" cy="572583"/>
            <a:chOff x="1024343" y="2326725"/>
            <a:chExt cx="572583" cy="572583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14EEEF34-58C2-4AAB-B0AC-0F14BD871713}"/>
                </a:ext>
              </a:extLst>
            </p:cNvPr>
            <p:cNvSpPr/>
            <p:nvPr/>
          </p:nvSpPr>
          <p:spPr>
            <a:xfrm>
              <a:off x="1024343" y="2326725"/>
              <a:ext cx="572583" cy="572583"/>
            </a:xfrm>
            <a:prstGeom prst="ellipse">
              <a:avLst/>
            </a:prstGeom>
            <a:solidFill>
              <a:srgbClr val="239F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4" name="Freeform 4985">
              <a:extLst>
                <a:ext uri="{FF2B5EF4-FFF2-40B4-BE49-F238E27FC236}">
                  <a16:creationId xmlns:a16="http://schemas.microsoft.com/office/drawing/2014/main" id="{75139DE9-B0CB-4243-B4BA-0972262D8B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29813" y="2473934"/>
              <a:ext cx="352710" cy="321848"/>
            </a:xfrm>
            <a:custGeom>
              <a:avLst/>
              <a:gdLst>
                <a:gd name="T0" fmla="*/ 282 w 320"/>
                <a:gd name="T1" fmla="*/ 112 h 292"/>
                <a:gd name="T2" fmla="*/ 294 w 320"/>
                <a:gd name="T3" fmla="*/ 114 h 292"/>
                <a:gd name="T4" fmla="*/ 308 w 320"/>
                <a:gd name="T5" fmla="*/ 120 h 292"/>
                <a:gd name="T6" fmla="*/ 320 w 320"/>
                <a:gd name="T7" fmla="*/ 138 h 292"/>
                <a:gd name="T8" fmla="*/ 320 w 320"/>
                <a:gd name="T9" fmla="*/ 196 h 292"/>
                <a:gd name="T10" fmla="*/ 320 w 320"/>
                <a:gd name="T11" fmla="*/ 202 h 292"/>
                <a:gd name="T12" fmla="*/ 316 w 320"/>
                <a:gd name="T13" fmla="*/ 214 h 292"/>
                <a:gd name="T14" fmla="*/ 304 w 320"/>
                <a:gd name="T15" fmla="*/ 228 h 292"/>
                <a:gd name="T16" fmla="*/ 282 w 320"/>
                <a:gd name="T17" fmla="*/ 234 h 292"/>
                <a:gd name="T18" fmla="*/ 252 w 320"/>
                <a:gd name="T19" fmla="*/ 234 h 292"/>
                <a:gd name="T20" fmla="*/ 260 w 320"/>
                <a:gd name="T21" fmla="*/ 264 h 292"/>
                <a:gd name="T22" fmla="*/ 272 w 320"/>
                <a:gd name="T23" fmla="*/ 286 h 292"/>
                <a:gd name="T24" fmla="*/ 278 w 320"/>
                <a:gd name="T25" fmla="*/ 292 h 292"/>
                <a:gd name="T26" fmla="*/ 254 w 320"/>
                <a:gd name="T27" fmla="*/ 278 h 292"/>
                <a:gd name="T28" fmla="*/ 234 w 320"/>
                <a:gd name="T29" fmla="*/ 260 h 292"/>
                <a:gd name="T30" fmla="*/ 218 w 320"/>
                <a:gd name="T31" fmla="*/ 234 h 292"/>
                <a:gd name="T32" fmla="*/ 198 w 320"/>
                <a:gd name="T33" fmla="*/ 234 h 292"/>
                <a:gd name="T34" fmla="*/ 186 w 320"/>
                <a:gd name="T35" fmla="*/ 232 h 292"/>
                <a:gd name="T36" fmla="*/ 172 w 320"/>
                <a:gd name="T37" fmla="*/ 224 h 292"/>
                <a:gd name="T38" fmla="*/ 162 w 320"/>
                <a:gd name="T39" fmla="*/ 208 h 292"/>
                <a:gd name="T40" fmla="*/ 160 w 320"/>
                <a:gd name="T41" fmla="*/ 150 h 292"/>
                <a:gd name="T42" fmla="*/ 160 w 320"/>
                <a:gd name="T43" fmla="*/ 144 h 292"/>
                <a:gd name="T44" fmla="*/ 164 w 320"/>
                <a:gd name="T45" fmla="*/ 130 h 292"/>
                <a:gd name="T46" fmla="*/ 176 w 320"/>
                <a:gd name="T47" fmla="*/ 118 h 292"/>
                <a:gd name="T48" fmla="*/ 198 w 320"/>
                <a:gd name="T49" fmla="*/ 112 h 292"/>
                <a:gd name="T50" fmla="*/ 140 w 320"/>
                <a:gd name="T51" fmla="*/ 150 h 292"/>
                <a:gd name="T52" fmla="*/ 142 w 320"/>
                <a:gd name="T53" fmla="*/ 142 h 292"/>
                <a:gd name="T54" fmla="*/ 148 w 320"/>
                <a:gd name="T55" fmla="*/ 122 h 292"/>
                <a:gd name="T56" fmla="*/ 162 w 320"/>
                <a:gd name="T57" fmla="*/ 104 h 292"/>
                <a:gd name="T58" fmla="*/ 184 w 320"/>
                <a:gd name="T59" fmla="*/ 94 h 292"/>
                <a:gd name="T60" fmla="*/ 282 w 320"/>
                <a:gd name="T61" fmla="*/ 92 h 292"/>
                <a:gd name="T62" fmla="*/ 288 w 320"/>
                <a:gd name="T63" fmla="*/ 94 h 292"/>
                <a:gd name="T64" fmla="*/ 288 w 320"/>
                <a:gd name="T65" fmla="*/ 52 h 292"/>
                <a:gd name="T66" fmla="*/ 286 w 320"/>
                <a:gd name="T67" fmla="*/ 36 h 292"/>
                <a:gd name="T68" fmla="*/ 276 w 320"/>
                <a:gd name="T69" fmla="*/ 16 h 292"/>
                <a:gd name="T70" fmla="*/ 254 w 320"/>
                <a:gd name="T71" fmla="*/ 2 h 292"/>
                <a:gd name="T72" fmla="*/ 236 w 320"/>
                <a:gd name="T73" fmla="*/ 0 h 292"/>
                <a:gd name="T74" fmla="*/ 52 w 320"/>
                <a:gd name="T75" fmla="*/ 0 h 292"/>
                <a:gd name="T76" fmla="*/ 34 w 320"/>
                <a:gd name="T77" fmla="*/ 2 h 292"/>
                <a:gd name="T78" fmla="*/ 16 w 320"/>
                <a:gd name="T79" fmla="*/ 12 h 292"/>
                <a:gd name="T80" fmla="*/ 2 w 320"/>
                <a:gd name="T81" fmla="*/ 34 h 292"/>
                <a:gd name="T82" fmla="*/ 0 w 320"/>
                <a:gd name="T83" fmla="*/ 52 h 292"/>
                <a:gd name="T84" fmla="*/ 0 w 320"/>
                <a:gd name="T85" fmla="*/ 112 h 292"/>
                <a:gd name="T86" fmla="*/ 2 w 320"/>
                <a:gd name="T87" fmla="*/ 130 h 292"/>
                <a:gd name="T88" fmla="*/ 12 w 320"/>
                <a:gd name="T89" fmla="*/ 148 h 292"/>
                <a:gd name="T90" fmla="*/ 34 w 320"/>
                <a:gd name="T91" fmla="*/ 162 h 292"/>
                <a:gd name="T92" fmla="*/ 52 w 320"/>
                <a:gd name="T93" fmla="*/ 164 h 292"/>
                <a:gd name="T94" fmla="*/ 64 w 320"/>
                <a:gd name="T95" fmla="*/ 164 h 292"/>
                <a:gd name="T96" fmla="*/ 54 w 320"/>
                <a:gd name="T97" fmla="*/ 206 h 292"/>
                <a:gd name="T98" fmla="*/ 44 w 320"/>
                <a:gd name="T99" fmla="*/ 226 h 292"/>
                <a:gd name="T100" fmla="*/ 30 w 320"/>
                <a:gd name="T101" fmla="*/ 244 h 292"/>
                <a:gd name="T102" fmla="*/ 40 w 320"/>
                <a:gd name="T103" fmla="*/ 240 h 292"/>
                <a:gd name="T104" fmla="*/ 62 w 320"/>
                <a:gd name="T105" fmla="*/ 226 h 292"/>
                <a:gd name="T106" fmla="*/ 90 w 320"/>
                <a:gd name="T107" fmla="*/ 200 h 292"/>
                <a:gd name="T108" fmla="*/ 110 w 320"/>
                <a:gd name="T109" fmla="*/ 164 h 292"/>
                <a:gd name="T110" fmla="*/ 140 w 320"/>
                <a:gd name="T111" fmla="*/ 15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0" h="292">
                  <a:moveTo>
                    <a:pt x="282" y="112"/>
                  </a:moveTo>
                  <a:lnTo>
                    <a:pt x="282" y="112"/>
                  </a:lnTo>
                  <a:lnTo>
                    <a:pt x="288" y="112"/>
                  </a:lnTo>
                  <a:lnTo>
                    <a:pt x="294" y="114"/>
                  </a:lnTo>
                  <a:lnTo>
                    <a:pt x="302" y="116"/>
                  </a:lnTo>
                  <a:lnTo>
                    <a:pt x="308" y="120"/>
                  </a:lnTo>
                  <a:lnTo>
                    <a:pt x="314" y="128"/>
                  </a:lnTo>
                  <a:lnTo>
                    <a:pt x="320" y="138"/>
                  </a:lnTo>
                  <a:lnTo>
                    <a:pt x="320" y="150"/>
                  </a:lnTo>
                  <a:lnTo>
                    <a:pt x="320" y="196"/>
                  </a:lnTo>
                  <a:lnTo>
                    <a:pt x="320" y="196"/>
                  </a:lnTo>
                  <a:lnTo>
                    <a:pt x="320" y="202"/>
                  </a:lnTo>
                  <a:lnTo>
                    <a:pt x="318" y="208"/>
                  </a:lnTo>
                  <a:lnTo>
                    <a:pt x="316" y="214"/>
                  </a:lnTo>
                  <a:lnTo>
                    <a:pt x="312" y="222"/>
                  </a:lnTo>
                  <a:lnTo>
                    <a:pt x="304" y="228"/>
                  </a:lnTo>
                  <a:lnTo>
                    <a:pt x="294" y="232"/>
                  </a:lnTo>
                  <a:lnTo>
                    <a:pt x="282" y="234"/>
                  </a:lnTo>
                  <a:lnTo>
                    <a:pt x="252" y="234"/>
                  </a:lnTo>
                  <a:lnTo>
                    <a:pt x="252" y="234"/>
                  </a:lnTo>
                  <a:lnTo>
                    <a:pt x="256" y="248"/>
                  </a:lnTo>
                  <a:lnTo>
                    <a:pt x="260" y="264"/>
                  </a:lnTo>
                  <a:lnTo>
                    <a:pt x="268" y="280"/>
                  </a:lnTo>
                  <a:lnTo>
                    <a:pt x="272" y="286"/>
                  </a:lnTo>
                  <a:lnTo>
                    <a:pt x="278" y="292"/>
                  </a:lnTo>
                  <a:lnTo>
                    <a:pt x="278" y="292"/>
                  </a:lnTo>
                  <a:lnTo>
                    <a:pt x="272" y="290"/>
                  </a:lnTo>
                  <a:lnTo>
                    <a:pt x="254" y="278"/>
                  </a:lnTo>
                  <a:lnTo>
                    <a:pt x="244" y="270"/>
                  </a:lnTo>
                  <a:lnTo>
                    <a:pt x="234" y="260"/>
                  </a:lnTo>
                  <a:lnTo>
                    <a:pt x="226" y="248"/>
                  </a:lnTo>
                  <a:lnTo>
                    <a:pt x="218" y="234"/>
                  </a:lnTo>
                  <a:lnTo>
                    <a:pt x="198" y="234"/>
                  </a:lnTo>
                  <a:lnTo>
                    <a:pt x="198" y="234"/>
                  </a:lnTo>
                  <a:lnTo>
                    <a:pt x="192" y="234"/>
                  </a:lnTo>
                  <a:lnTo>
                    <a:pt x="186" y="232"/>
                  </a:lnTo>
                  <a:lnTo>
                    <a:pt x="180" y="230"/>
                  </a:lnTo>
                  <a:lnTo>
                    <a:pt x="172" y="224"/>
                  </a:lnTo>
                  <a:lnTo>
                    <a:pt x="166" y="218"/>
                  </a:lnTo>
                  <a:lnTo>
                    <a:pt x="162" y="208"/>
                  </a:lnTo>
                  <a:lnTo>
                    <a:pt x="160" y="196"/>
                  </a:lnTo>
                  <a:lnTo>
                    <a:pt x="160" y="150"/>
                  </a:lnTo>
                  <a:lnTo>
                    <a:pt x="160" y="150"/>
                  </a:lnTo>
                  <a:lnTo>
                    <a:pt x="160" y="144"/>
                  </a:lnTo>
                  <a:lnTo>
                    <a:pt x="162" y="138"/>
                  </a:lnTo>
                  <a:lnTo>
                    <a:pt x="164" y="130"/>
                  </a:lnTo>
                  <a:lnTo>
                    <a:pt x="170" y="124"/>
                  </a:lnTo>
                  <a:lnTo>
                    <a:pt x="176" y="118"/>
                  </a:lnTo>
                  <a:lnTo>
                    <a:pt x="186" y="114"/>
                  </a:lnTo>
                  <a:lnTo>
                    <a:pt x="198" y="112"/>
                  </a:lnTo>
                  <a:lnTo>
                    <a:pt x="282" y="112"/>
                  </a:lnTo>
                  <a:close/>
                  <a:moveTo>
                    <a:pt x="140" y="150"/>
                  </a:moveTo>
                  <a:lnTo>
                    <a:pt x="140" y="150"/>
                  </a:lnTo>
                  <a:lnTo>
                    <a:pt x="142" y="142"/>
                  </a:lnTo>
                  <a:lnTo>
                    <a:pt x="144" y="132"/>
                  </a:lnTo>
                  <a:lnTo>
                    <a:pt x="148" y="122"/>
                  </a:lnTo>
                  <a:lnTo>
                    <a:pt x="154" y="112"/>
                  </a:lnTo>
                  <a:lnTo>
                    <a:pt x="162" y="104"/>
                  </a:lnTo>
                  <a:lnTo>
                    <a:pt x="172" y="98"/>
                  </a:lnTo>
                  <a:lnTo>
                    <a:pt x="184" y="94"/>
                  </a:lnTo>
                  <a:lnTo>
                    <a:pt x="198" y="92"/>
                  </a:lnTo>
                  <a:lnTo>
                    <a:pt x="282" y="92"/>
                  </a:lnTo>
                  <a:lnTo>
                    <a:pt x="282" y="92"/>
                  </a:lnTo>
                  <a:lnTo>
                    <a:pt x="288" y="94"/>
                  </a:lnTo>
                  <a:lnTo>
                    <a:pt x="288" y="52"/>
                  </a:lnTo>
                  <a:lnTo>
                    <a:pt x="288" y="52"/>
                  </a:lnTo>
                  <a:lnTo>
                    <a:pt x="288" y="44"/>
                  </a:lnTo>
                  <a:lnTo>
                    <a:pt x="286" y="36"/>
                  </a:lnTo>
                  <a:lnTo>
                    <a:pt x="282" y="26"/>
                  </a:lnTo>
                  <a:lnTo>
                    <a:pt x="276" y="16"/>
                  </a:lnTo>
                  <a:lnTo>
                    <a:pt x="266" y="8"/>
                  </a:lnTo>
                  <a:lnTo>
                    <a:pt x="254" y="2"/>
                  </a:lnTo>
                  <a:lnTo>
                    <a:pt x="246" y="0"/>
                  </a:lnTo>
                  <a:lnTo>
                    <a:pt x="236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34" y="2"/>
                  </a:lnTo>
                  <a:lnTo>
                    <a:pt x="26" y="6"/>
                  </a:lnTo>
                  <a:lnTo>
                    <a:pt x="16" y="12"/>
                  </a:lnTo>
                  <a:lnTo>
                    <a:pt x="8" y="22"/>
                  </a:lnTo>
                  <a:lnTo>
                    <a:pt x="2" y="34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20"/>
                  </a:lnTo>
                  <a:lnTo>
                    <a:pt x="2" y="130"/>
                  </a:lnTo>
                  <a:lnTo>
                    <a:pt x="6" y="138"/>
                  </a:lnTo>
                  <a:lnTo>
                    <a:pt x="12" y="148"/>
                  </a:lnTo>
                  <a:lnTo>
                    <a:pt x="22" y="156"/>
                  </a:lnTo>
                  <a:lnTo>
                    <a:pt x="34" y="162"/>
                  </a:lnTo>
                  <a:lnTo>
                    <a:pt x="42" y="164"/>
                  </a:lnTo>
                  <a:lnTo>
                    <a:pt x="52" y="164"/>
                  </a:lnTo>
                  <a:lnTo>
                    <a:pt x="64" y="164"/>
                  </a:lnTo>
                  <a:lnTo>
                    <a:pt x="64" y="164"/>
                  </a:lnTo>
                  <a:lnTo>
                    <a:pt x="60" y="186"/>
                  </a:lnTo>
                  <a:lnTo>
                    <a:pt x="54" y="206"/>
                  </a:lnTo>
                  <a:lnTo>
                    <a:pt x="50" y="218"/>
                  </a:lnTo>
                  <a:lnTo>
                    <a:pt x="44" y="226"/>
                  </a:lnTo>
                  <a:lnTo>
                    <a:pt x="38" y="236"/>
                  </a:lnTo>
                  <a:lnTo>
                    <a:pt x="30" y="244"/>
                  </a:lnTo>
                  <a:lnTo>
                    <a:pt x="30" y="244"/>
                  </a:lnTo>
                  <a:lnTo>
                    <a:pt x="40" y="240"/>
                  </a:lnTo>
                  <a:lnTo>
                    <a:pt x="50" y="234"/>
                  </a:lnTo>
                  <a:lnTo>
                    <a:pt x="62" y="226"/>
                  </a:lnTo>
                  <a:lnTo>
                    <a:pt x="76" y="214"/>
                  </a:lnTo>
                  <a:lnTo>
                    <a:pt x="90" y="200"/>
                  </a:lnTo>
                  <a:lnTo>
                    <a:pt x="102" y="184"/>
                  </a:lnTo>
                  <a:lnTo>
                    <a:pt x="110" y="164"/>
                  </a:lnTo>
                  <a:lnTo>
                    <a:pt x="140" y="164"/>
                  </a:lnTo>
                  <a:lnTo>
                    <a:pt x="140" y="1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411F20B-71BE-4646-BC1F-7EACEA20B2A9}"/>
              </a:ext>
            </a:extLst>
          </p:cNvPr>
          <p:cNvGrpSpPr/>
          <p:nvPr/>
        </p:nvGrpSpPr>
        <p:grpSpPr>
          <a:xfrm>
            <a:off x="1035729" y="4688524"/>
            <a:ext cx="572583" cy="629841"/>
            <a:chOff x="1047115" y="4903522"/>
            <a:chExt cx="572583" cy="629841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02E2B4C-C045-47B6-B315-83BCC83A65FD}"/>
                </a:ext>
              </a:extLst>
            </p:cNvPr>
            <p:cNvSpPr/>
            <p:nvPr/>
          </p:nvSpPr>
          <p:spPr>
            <a:xfrm>
              <a:off x="1047115" y="4903522"/>
              <a:ext cx="572583" cy="629841"/>
            </a:xfrm>
            <a:prstGeom prst="ellipse">
              <a:avLst/>
            </a:prstGeom>
            <a:solidFill>
              <a:srgbClr val="239F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5" name="Freeform 1556">
              <a:extLst>
                <a:ext uri="{FF2B5EF4-FFF2-40B4-BE49-F238E27FC236}">
                  <a16:creationId xmlns:a16="http://schemas.microsoft.com/office/drawing/2014/main" id="{7CC3D977-4A60-4FF2-9324-3C398B72EA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42912" y="5027094"/>
              <a:ext cx="387342" cy="364084"/>
            </a:xfrm>
            <a:custGeom>
              <a:avLst/>
              <a:gdLst>
                <a:gd name="T0" fmla="*/ 480 w 868"/>
                <a:gd name="T1" fmla="*/ 0 h 740"/>
                <a:gd name="T2" fmla="*/ 77 w 868"/>
                <a:gd name="T3" fmla="*/ 156 h 740"/>
                <a:gd name="T4" fmla="*/ 14 w 868"/>
                <a:gd name="T5" fmla="*/ 423 h 740"/>
                <a:gd name="T6" fmla="*/ 233 w 868"/>
                <a:gd name="T7" fmla="*/ 510 h 740"/>
                <a:gd name="T8" fmla="*/ 398 w 868"/>
                <a:gd name="T9" fmla="*/ 600 h 740"/>
                <a:gd name="T10" fmla="*/ 607 w 868"/>
                <a:gd name="T11" fmla="*/ 682 h 740"/>
                <a:gd name="T12" fmla="*/ 823 w 868"/>
                <a:gd name="T13" fmla="*/ 551 h 740"/>
                <a:gd name="T14" fmla="*/ 811 w 868"/>
                <a:gd name="T15" fmla="*/ 199 h 740"/>
                <a:gd name="T16" fmla="*/ 575 w 868"/>
                <a:gd name="T17" fmla="*/ 144 h 740"/>
                <a:gd name="T18" fmla="*/ 551 w 868"/>
                <a:gd name="T19" fmla="*/ 204 h 740"/>
                <a:gd name="T20" fmla="*/ 589 w 868"/>
                <a:gd name="T21" fmla="*/ 71 h 740"/>
                <a:gd name="T22" fmla="*/ 488 w 868"/>
                <a:gd name="T23" fmla="*/ 241 h 740"/>
                <a:gd name="T24" fmla="*/ 463 w 868"/>
                <a:gd name="T25" fmla="*/ 270 h 740"/>
                <a:gd name="T26" fmla="*/ 415 w 868"/>
                <a:gd name="T27" fmla="*/ 248 h 740"/>
                <a:gd name="T28" fmla="*/ 519 w 868"/>
                <a:gd name="T29" fmla="*/ 175 h 740"/>
                <a:gd name="T30" fmla="*/ 539 w 868"/>
                <a:gd name="T31" fmla="*/ 58 h 740"/>
                <a:gd name="T32" fmla="*/ 381 w 868"/>
                <a:gd name="T33" fmla="*/ 287 h 740"/>
                <a:gd name="T34" fmla="*/ 288 w 868"/>
                <a:gd name="T35" fmla="*/ 287 h 740"/>
                <a:gd name="T36" fmla="*/ 266 w 868"/>
                <a:gd name="T37" fmla="*/ 231 h 740"/>
                <a:gd name="T38" fmla="*/ 412 w 868"/>
                <a:gd name="T39" fmla="*/ 124 h 740"/>
                <a:gd name="T40" fmla="*/ 148 w 868"/>
                <a:gd name="T41" fmla="*/ 360 h 740"/>
                <a:gd name="T42" fmla="*/ 160 w 868"/>
                <a:gd name="T43" fmla="*/ 398 h 740"/>
                <a:gd name="T44" fmla="*/ 145 w 868"/>
                <a:gd name="T45" fmla="*/ 410 h 740"/>
                <a:gd name="T46" fmla="*/ 99 w 868"/>
                <a:gd name="T47" fmla="*/ 326 h 740"/>
                <a:gd name="T48" fmla="*/ 106 w 868"/>
                <a:gd name="T49" fmla="*/ 437 h 740"/>
                <a:gd name="T50" fmla="*/ 116 w 868"/>
                <a:gd name="T51" fmla="*/ 459 h 740"/>
                <a:gd name="T52" fmla="*/ 48 w 868"/>
                <a:gd name="T53" fmla="*/ 323 h 740"/>
                <a:gd name="T54" fmla="*/ 160 w 868"/>
                <a:gd name="T55" fmla="*/ 207 h 740"/>
                <a:gd name="T56" fmla="*/ 189 w 868"/>
                <a:gd name="T57" fmla="*/ 170 h 740"/>
                <a:gd name="T58" fmla="*/ 259 w 868"/>
                <a:gd name="T59" fmla="*/ 85 h 740"/>
                <a:gd name="T60" fmla="*/ 393 w 868"/>
                <a:gd name="T61" fmla="*/ 66 h 740"/>
                <a:gd name="T62" fmla="*/ 335 w 868"/>
                <a:gd name="T63" fmla="*/ 105 h 740"/>
                <a:gd name="T64" fmla="*/ 303 w 868"/>
                <a:gd name="T65" fmla="*/ 172 h 740"/>
                <a:gd name="T66" fmla="*/ 255 w 868"/>
                <a:gd name="T67" fmla="*/ 194 h 740"/>
                <a:gd name="T68" fmla="*/ 146 w 868"/>
                <a:gd name="T69" fmla="*/ 289 h 740"/>
                <a:gd name="T70" fmla="*/ 196 w 868"/>
                <a:gd name="T71" fmla="*/ 315 h 740"/>
                <a:gd name="T72" fmla="*/ 225 w 868"/>
                <a:gd name="T73" fmla="*/ 245 h 740"/>
                <a:gd name="T74" fmla="*/ 194 w 868"/>
                <a:gd name="T75" fmla="*/ 354 h 740"/>
                <a:gd name="T76" fmla="*/ 492 w 868"/>
                <a:gd name="T77" fmla="*/ 571 h 740"/>
                <a:gd name="T78" fmla="*/ 388 w 868"/>
                <a:gd name="T79" fmla="*/ 537 h 740"/>
                <a:gd name="T80" fmla="*/ 279 w 868"/>
                <a:gd name="T81" fmla="*/ 463 h 740"/>
                <a:gd name="T82" fmla="*/ 628 w 868"/>
                <a:gd name="T83" fmla="*/ 350 h 740"/>
                <a:gd name="T84" fmla="*/ 618 w 868"/>
                <a:gd name="T85" fmla="*/ 245 h 740"/>
                <a:gd name="T86" fmla="*/ 691 w 868"/>
                <a:gd name="T87" fmla="*/ 127 h 740"/>
                <a:gd name="T88" fmla="*/ 749 w 868"/>
                <a:gd name="T89" fmla="*/ 189 h 740"/>
                <a:gd name="T90" fmla="*/ 755 w 868"/>
                <a:gd name="T91" fmla="*/ 401 h 740"/>
                <a:gd name="T92" fmla="*/ 704 w 868"/>
                <a:gd name="T93" fmla="*/ 393 h 740"/>
                <a:gd name="T94" fmla="*/ 362 w 868"/>
                <a:gd name="T95" fmla="*/ 376 h 740"/>
                <a:gd name="T96" fmla="*/ 320 w 868"/>
                <a:gd name="T97" fmla="*/ 498 h 740"/>
                <a:gd name="T98" fmla="*/ 342 w 868"/>
                <a:gd name="T99" fmla="*/ 469 h 740"/>
                <a:gd name="T100" fmla="*/ 381 w 868"/>
                <a:gd name="T101" fmla="*/ 463 h 740"/>
                <a:gd name="T102" fmla="*/ 544 w 868"/>
                <a:gd name="T103" fmla="*/ 585 h 740"/>
                <a:gd name="T104" fmla="*/ 631 w 868"/>
                <a:gd name="T105" fmla="*/ 599 h 740"/>
                <a:gd name="T106" fmla="*/ 657 w 868"/>
                <a:gd name="T107" fmla="*/ 597 h 740"/>
                <a:gd name="T108" fmla="*/ 701 w 868"/>
                <a:gd name="T109" fmla="*/ 585 h 740"/>
                <a:gd name="T110" fmla="*/ 735 w 868"/>
                <a:gd name="T111" fmla="*/ 520 h 740"/>
                <a:gd name="T112" fmla="*/ 818 w 868"/>
                <a:gd name="T113" fmla="*/ 435 h 740"/>
                <a:gd name="T114" fmla="*/ 742 w 868"/>
                <a:gd name="T115" fmla="*/ 350 h 740"/>
                <a:gd name="T116" fmla="*/ 766 w 868"/>
                <a:gd name="T117" fmla="*/ 318 h 740"/>
                <a:gd name="T118" fmla="*/ 704 w 868"/>
                <a:gd name="T119" fmla="*/ 258 h 740"/>
                <a:gd name="T120" fmla="*/ 653 w 868"/>
                <a:gd name="T121" fmla="*/ 189 h 740"/>
                <a:gd name="T122" fmla="*/ 667 w 868"/>
                <a:gd name="T123" fmla="*/ 236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68" h="740">
                  <a:moveTo>
                    <a:pt x="769" y="139"/>
                  </a:moveTo>
                  <a:lnTo>
                    <a:pt x="769" y="139"/>
                  </a:lnTo>
                  <a:lnTo>
                    <a:pt x="755" y="124"/>
                  </a:lnTo>
                  <a:lnTo>
                    <a:pt x="742" y="110"/>
                  </a:lnTo>
                  <a:lnTo>
                    <a:pt x="726" y="97"/>
                  </a:lnTo>
                  <a:lnTo>
                    <a:pt x="711" y="85"/>
                  </a:lnTo>
                  <a:lnTo>
                    <a:pt x="694" y="73"/>
                  </a:lnTo>
                  <a:lnTo>
                    <a:pt x="679" y="61"/>
                  </a:lnTo>
                  <a:lnTo>
                    <a:pt x="660" y="51"/>
                  </a:lnTo>
                  <a:lnTo>
                    <a:pt x="643" y="42"/>
                  </a:lnTo>
                  <a:lnTo>
                    <a:pt x="606" y="27"/>
                  </a:lnTo>
                  <a:lnTo>
                    <a:pt x="565" y="13"/>
                  </a:lnTo>
                  <a:lnTo>
                    <a:pt x="522" y="5"/>
                  </a:lnTo>
                  <a:lnTo>
                    <a:pt x="480" y="0"/>
                  </a:lnTo>
                  <a:lnTo>
                    <a:pt x="480" y="0"/>
                  </a:lnTo>
                  <a:lnTo>
                    <a:pt x="442" y="0"/>
                  </a:lnTo>
                  <a:lnTo>
                    <a:pt x="442" y="0"/>
                  </a:lnTo>
                  <a:lnTo>
                    <a:pt x="402" y="2"/>
                  </a:lnTo>
                  <a:lnTo>
                    <a:pt x="359" y="7"/>
                  </a:lnTo>
                  <a:lnTo>
                    <a:pt x="318" y="15"/>
                  </a:lnTo>
                  <a:lnTo>
                    <a:pt x="279" y="27"/>
                  </a:lnTo>
                  <a:lnTo>
                    <a:pt x="240" y="41"/>
                  </a:lnTo>
                  <a:lnTo>
                    <a:pt x="203" y="59"/>
                  </a:lnTo>
                  <a:lnTo>
                    <a:pt x="167" y="80"/>
                  </a:lnTo>
                  <a:lnTo>
                    <a:pt x="133" y="104"/>
                  </a:lnTo>
                  <a:lnTo>
                    <a:pt x="133" y="104"/>
                  </a:lnTo>
                  <a:lnTo>
                    <a:pt x="104" y="129"/>
                  </a:lnTo>
                  <a:lnTo>
                    <a:pt x="77" y="156"/>
                  </a:lnTo>
                  <a:lnTo>
                    <a:pt x="53" y="185"/>
                  </a:lnTo>
                  <a:lnTo>
                    <a:pt x="34" y="214"/>
                  </a:lnTo>
                  <a:lnTo>
                    <a:pt x="19" y="245"/>
                  </a:lnTo>
                  <a:lnTo>
                    <a:pt x="14" y="260"/>
                  </a:lnTo>
                  <a:lnTo>
                    <a:pt x="9" y="275"/>
                  </a:lnTo>
                  <a:lnTo>
                    <a:pt x="5" y="291"/>
                  </a:lnTo>
                  <a:lnTo>
                    <a:pt x="2" y="306"/>
                  </a:lnTo>
                  <a:lnTo>
                    <a:pt x="0" y="321"/>
                  </a:lnTo>
                  <a:lnTo>
                    <a:pt x="0" y="337"/>
                  </a:lnTo>
                  <a:lnTo>
                    <a:pt x="0" y="337"/>
                  </a:lnTo>
                  <a:lnTo>
                    <a:pt x="0" y="362"/>
                  </a:lnTo>
                  <a:lnTo>
                    <a:pt x="4" y="384"/>
                  </a:lnTo>
                  <a:lnTo>
                    <a:pt x="7" y="405"/>
                  </a:lnTo>
                  <a:lnTo>
                    <a:pt x="14" y="423"/>
                  </a:lnTo>
                  <a:lnTo>
                    <a:pt x="22" y="442"/>
                  </a:lnTo>
                  <a:lnTo>
                    <a:pt x="33" y="457"/>
                  </a:lnTo>
                  <a:lnTo>
                    <a:pt x="44" y="471"/>
                  </a:lnTo>
                  <a:lnTo>
                    <a:pt x="56" y="483"/>
                  </a:lnTo>
                  <a:lnTo>
                    <a:pt x="56" y="483"/>
                  </a:lnTo>
                  <a:lnTo>
                    <a:pt x="68" y="491"/>
                  </a:lnTo>
                  <a:lnTo>
                    <a:pt x="80" y="497"/>
                  </a:lnTo>
                  <a:lnTo>
                    <a:pt x="92" y="502"/>
                  </a:lnTo>
                  <a:lnTo>
                    <a:pt x="104" y="505"/>
                  </a:lnTo>
                  <a:lnTo>
                    <a:pt x="123" y="509"/>
                  </a:lnTo>
                  <a:lnTo>
                    <a:pt x="138" y="510"/>
                  </a:lnTo>
                  <a:lnTo>
                    <a:pt x="138" y="510"/>
                  </a:lnTo>
                  <a:lnTo>
                    <a:pt x="143" y="510"/>
                  </a:lnTo>
                  <a:lnTo>
                    <a:pt x="233" y="510"/>
                  </a:lnTo>
                  <a:lnTo>
                    <a:pt x="233" y="510"/>
                  </a:lnTo>
                  <a:lnTo>
                    <a:pt x="237" y="520"/>
                  </a:lnTo>
                  <a:lnTo>
                    <a:pt x="240" y="529"/>
                  </a:lnTo>
                  <a:lnTo>
                    <a:pt x="245" y="537"/>
                  </a:lnTo>
                  <a:lnTo>
                    <a:pt x="250" y="546"/>
                  </a:lnTo>
                  <a:lnTo>
                    <a:pt x="262" y="560"/>
                  </a:lnTo>
                  <a:lnTo>
                    <a:pt x="276" y="570"/>
                  </a:lnTo>
                  <a:lnTo>
                    <a:pt x="291" y="577"/>
                  </a:lnTo>
                  <a:lnTo>
                    <a:pt x="306" y="582"/>
                  </a:lnTo>
                  <a:lnTo>
                    <a:pt x="322" y="583"/>
                  </a:lnTo>
                  <a:lnTo>
                    <a:pt x="335" y="585"/>
                  </a:lnTo>
                  <a:lnTo>
                    <a:pt x="391" y="585"/>
                  </a:lnTo>
                  <a:lnTo>
                    <a:pt x="391" y="585"/>
                  </a:lnTo>
                  <a:lnTo>
                    <a:pt x="398" y="600"/>
                  </a:lnTo>
                  <a:lnTo>
                    <a:pt x="407" y="614"/>
                  </a:lnTo>
                  <a:lnTo>
                    <a:pt x="419" y="626"/>
                  </a:lnTo>
                  <a:lnTo>
                    <a:pt x="434" y="634"/>
                  </a:lnTo>
                  <a:lnTo>
                    <a:pt x="434" y="634"/>
                  </a:lnTo>
                  <a:lnTo>
                    <a:pt x="448" y="641"/>
                  </a:lnTo>
                  <a:lnTo>
                    <a:pt x="459" y="645"/>
                  </a:lnTo>
                  <a:lnTo>
                    <a:pt x="480" y="646"/>
                  </a:lnTo>
                  <a:lnTo>
                    <a:pt x="480" y="646"/>
                  </a:lnTo>
                  <a:lnTo>
                    <a:pt x="487" y="660"/>
                  </a:lnTo>
                  <a:lnTo>
                    <a:pt x="497" y="680"/>
                  </a:lnTo>
                  <a:lnTo>
                    <a:pt x="516" y="708"/>
                  </a:lnTo>
                  <a:lnTo>
                    <a:pt x="541" y="740"/>
                  </a:lnTo>
                  <a:lnTo>
                    <a:pt x="607" y="682"/>
                  </a:lnTo>
                  <a:lnTo>
                    <a:pt x="607" y="682"/>
                  </a:lnTo>
                  <a:lnTo>
                    <a:pt x="592" y="663"/>
                  </a:lnTo>
                  <a:lnTo>
                    <a:pt x="580" y="646"/>
                  </a:lnTo>
                  <a:lnTo>
                    <a:pt x="650" y="646"/>
                  </a:lnTo>
                  <a:lnTo>
                    <a:pt x="650" y="646"/>
                  </a:lnTo>
                  <a:lnTo>
                    <a:pt x="669" y="645"/>
                  </a:lnTo>
                  <a:lnTo>
                    <a:pt x="682" y="641"/>
                  </a:lnTo>
                  <a:lnTo>
                    <a:pt x="699" y="636"/>
                  </a:lnTo>
                  <a:lnTo>
                    <a:pt x="716" y="631"/>
                  </a:lnTo>
                  <a:lnTo>
                    <a:pt x="735" y="622"/>
                  </a:lnTo>
                  <a:lnTo>
                    <a:pt x="754" y="612"/>
                  </a:lnTo>
                  <a:lnTo>
                    <a:pt x="772" y="600"/>
                  </a:lnTo>
                  <a:lnTo>
                    <a:pt x="791" y="587"/>
                  </a:lnTo>
                  <a:lnTo>
                    <a:pt x="808" y="570"/>
                  </a:lnTo>
                  <a:lnTo>
                    <a:pt x="823" y="551"/>
                  </a:lnTo>
                  <a:lnTo>
                    <a:pt x="839" y="529"/>
                  </a:lnTo>
                  <a:lnTo>
                    <a:pt x="851" y="503"/>
                  </a:lnTo>
                  <a:lnTo>
                    <a:pt x="859" y="474"/>
                  </a:lnTo>
                  <a:lnTo>
                    <a:pt x="862" y="459"/>
                  </a:lnTo>
                  <a:lnTo>
                    <a:pt x="866" y="442"/>
                  </a:lnTo>
                  <a:lnTo>
                    <a:pt x="868" y="425"/>
                  </a:lnTo>
                  <a:lnTo>
                    <a:pt x="868" y="408"/>
                  </a:lnTo>
                  <a:lnTo>
                    <a:pt x="868" y="408"/>
                  </a:lnTo>
                  <a:lnTo>
                    <a:pt x="866" y="371"/>
                  </a:lnTo>
                  <a:lnTo>
                    <a:pt x="861" y="335"/>
                  </a:lnTo>
                  <a:lnTo>
                    <a:pt x="854" y="299"/>
                  </a:lnTo>
                  <a:lnTo>
                    <a:pt x="842" y="264"/>
                  </a:lnTo>
                  <a:lnTo>
                    <a:pt x="828" y="231"/>
                  </a:lnTo>
                  <a:lnTo>
                    <a:pt x="811" y="199"/>
                  </a:lnTo>
                  <a:lnTo>
                    <a:pt x="793" y="168"/>
                  </a:lnTo>
                  <a:lnTo>
                    <a:pt x="769" y="139"/>
                  </a:lnTo>
                  <a:lnTo>
                    <a:pt x="769" y="139"/>
                  </a:lnTo>
                  <a:close/>
                  <a:moveTo>
                    <a:pt x="652" y="102"/>
                  </a:moveTo>
                  <a:lnTo>
                    <a:pt x="629" y="102"/>
                  </a:lnTo>
                  <a:lnTo>
                    <a:pt x="629" y="102"/>
                  </a:lnTo>
                  <a:lnTo>
                    <a:pt x="629" y="102"/>
                  </a:lnTo>
                  <a:lnTo>
                    <a:pt x="621" y="102"/>
                  </a:lnTo>
                  <a:lnTo>
                    <a:pt x="611" y="105"/>
                  </a:lnTo>
                  <a:lnTo>
                    <a:pt x="602" y="109"/>
                  </a:lnTo>
                  <a:lnTo>
                    <a:pt x="592" y="116"/>
                  </a:lnTo>
                  <a:lnTo>
                    <a:pt x="585" y="124"/>
                  </a:lnTo>
                  <a:lnTo>
                    <a:pt x="578" y="133"/>
                  </a:lnTo>
                  <a:lnTo>
                    <a:pt x="575" y="144"/>
                  </a:lnTo>
                  <a:lnTo>
                    <a:pt x="573" y="158"/>
                  </a:lnTo>
                  <a:lnTo>
                    <a:pt x="573" y="226"/>
                  </a:lnTo>
                  <a:lnTo>
                    <a:pt x="573" y="226"/>
                  </a:lnTo>
                  <a:lnTo>
                    <a:pt x="560" y="236"/>
                  </a:lnTo>
                  <a:lnTo>
                    <a:pt x="546" y="252"/>
                  </a:lnTo>
                  <a:lnTo>
                    <a:pt x="546" y="252"/>
                  </a:lnTo>
                  <a:lnTo>
                    <a:pt x="541" y="245"/>
                  </a:lnTo>
                  <a:lnTo>
                    <a:pt x="538" y="240"/>
                  </a:lnTo>
                  <a:lnTo>
                    <a:pt x="538" y="240"/>
                  </a:lnTo>
                  <a:lnTo>
                    <a:pt x="538" y="238"/>
                  </a:lnTo>
                  <a:lnTo>
                    <a:pt x="538" y="238"/>
                  </a:lnTo>
                  <a:lnTo>
                    <a:pt x="544" y="224"/>
                  </a:lnTo>
                  <a:lnTo>
                    <a:pt x="548" y="216"/>
                  </a:lnTo>
                  <a:lnTo>
                    <a:pt x="551" y="204"/>
                  </a:lnTo>
                  <a:lnTo>
                    <a:pt x="553" y="192"/>
                  </a:lnTo>
                  <a:lnTo>
                    <a:pt x="555" y="180"/>
                  </a:lnTo>
                  <a:lnTo>
                    <a:pt x="553" y="167"/>
                  </a:lnTo>
                  <a:lnTo>
                    <a:pt x="550" y="155"/>
                  </a:lnTo>
                  <a:lnTo>
                    <a:pt x="550" y="155"/>
                  </a:lnTo>
                  <a:lnTo>
                    <a:pt x="544" y="146"/>
                  </a:lnTo>
                  <a:lnTo>
                    <a:pt x="536" y="136"/>
                  </a:lnTo>
                  <a:lnTo>
                    <a:pt x="526" y="127"/>
                  </a:lnTo>
                  <a:lnTo>
                    <a:pt x="510" y="121"/>
                  </a:lnTo>
                  <a:lnTo>
                    <a:pt x="510" y="121"/>
                  </a:lnTo>
                  <a:lnTo>
                    <a:pt x="529" y="105"/>
                  </a:lnTo>
                  <a:lnTo>
                    <a:pt x="548" y="92"/>
                  </a:lnTo>
                  <a:lnTo>
                    <a:pt x="568" y="80"/>
                  </a:lnTo>
                  <a:lnTo>
                    <a:pt x="589" y="71"/>
                  </a:lnTo>
                  <a:lnTo>
                    <a:pt x="589" y="71"/>
                  </a:lnTo>
                  <a:lnTo>
                    <a:pt x="623" y="85"/>
                  </a:lnTo>
                  <a:lnTo>
                    <a:pt x="652" y="102"/>
                  </a:lnTo>
                  <a:lnTo>
                    <a:pt x="652" y="102"/>
                  </a:lnTo>
                  <a:close/>
                  <a:moveTo>
                    <a:pt x="504" y="247"/>
                  </a:moveTo>
                  <a:lnTo>
                    <a:pt x="504" y="247"/>
                  </a:lnTo>
                  <a:lnTo>
                    <a:pt x="507" y="257"/>
                  </a:lnTo>
                  <a:lnTo>
                    <a:pt x="514" y="267"/>
                  </a:lnTo>
                  <a:lnTo>
                    <a:pt x="500" y="267"/>
                  </a:lnTo>
                  <a:lnTo>
                    <a:pt x="500" y="267"/>
                  </a:lnTo>
                  <a:lnTo>
                    <a:pt x="499" y="265"/>
                  </a:lnTo>
                  <a:lnTo>
                    <a:pt x="499" y="265"/>
                  </a:lnTo>
                  <a:lnTo>
                    <a:pt x="492" y="253"/>
                  </a:lnTo>
                  <a:lnTo>
                    <a:pt x="488" y="241"/>
                  </a:lnTo>
                  <a:lnTo>
                    <a:pt x="487" y="229"/>
                  </a:lnTo>
                  <a:lnTo>
                    <a:pt x="488" y="219"/>
                  </a:lnTo>
                  <a:lnTo>
                    <a:pt x="492" y="211"/>
                  </a:lnTo>
                  <a:lnTo>
                    <a:pt x="495" y="204"/>
                  </a:lnTo>
                  <a:lnTo>
                    <a:pt x="499" y="197"/>
                  </a:lnTo>
                  <a:lnTo>
                    <a:pt x="471" y="177"/>
                  </a:lnTo>
                  <a:lnTo>
                    <a:pt x="471" y="177"/>
                  </a:lnTo>
                  <a:lnTo>
                    <a:pt x="466" y="185"/>
                  </a:lnTo>
                  <a:lnTo>
                    <a:pt x="461" y="197"/>
                  </a:lnTo>
                  <a:lnTo>
                    <a:pt x="456" y="209"/>
                  </a:lnTo>
                  <a:lnTo>
                    <a:pt x="454" y="223"/>
                  </a:lnTo>
                  <a:lnTo>
                    <a:pt x="454" y="238"/>
                  </a:lnTo>
                  <a:lnTo>
                    <a:pt x="456" y="255"/>
                  </a:lnTo>
                  <a:lnTo>
                    <a:pt x="463" y="270"/>
                  </a:lnTo>
                  <a:lnTo>
                    <a:pt x="466" y="279"/>
                  </a:lnTo>
                  <a:lnTo>
                    <a:pt x="473" y="286"/>
                  </a:lnTo>
                  <a:lnTo>
                    <a:pt x="473" y="286"/>
                  </a:lnTo>
                  <a:lnTo>
                    <a:pt x="475" y="291"/>
                  </a:lnTo>
                  <a:lnTo>
                    <a:pt x="478" y="298"/>
                  </a:lnTo>
                  <a:lnTo>
                    <a:pt x="482" y="316"/>
                  </a:lnTo>
                  <a:lnTo>
                    <a:pt x="427" y="316"/>
                  </a:lnTo>
                  <a:lnTo>
                    <a:pt x="427" y="316"/>
                  </a:lnTo>
                  <a:lnTo>
                    <a:pt x="420" y="304"/>
                  </a:lnTo>
                  <a:lnTo>
                    <a:pt x="419" y="296"/>
                  </a:lnTo>
                  <a:lnTo>
                    <a:pt x="415" y="287"/>
                  </a:lnTo>
                  <a:lnTo>
                    <a:pt x="413" y="275"/>
                  </a:lnTo>
                  <a:lnTo>
                    <a:pt x="413" y="262"/>
                  </a:lnTo>
                  <a:lnTo>
                    <a:pt x="415" y="248"/>
                  </a:lnTo>
                  <a:lnTo>
                    <a:pt x="419" y="233"/>
                  </a:lnTo>
                  <a:lnTo>
                    <a:pt x="419" y="233"/>
                  </a:lnTo>
                  <a:lnTo>
                    <a:pt x="427" y="218"/>
                  </a:lnTo>
                  <a:lnTo>
                    <a:pt x="441" y="195"/>
                  </a:lnTo>
                  <a:lnTo>
                    <a:pt x="459" y="172"/>
                  </a:lnTo>
                  <a:lnTo>
                    <a:pt x="483" y="144"/>
                  </a:lnTo>
                  <a:lnTo>
                    <a:pt x="483" y="148"/>
                  </a:lnTo>
                  <a:lnTo>
                    <a:pt x="483" y="148"/>
                  </a:lnTo>
                  <a:lnTo>
                    <a:pt x="495" y="151"/>
                  </a:lnTo>
                  <a:lnTo>
                    <a:pt x="505" y="155"/>
                  </a:lnTo>
                  <a:lnTo>
                    <a:pt x="514" y="161"/>
                  </a:lnTo>
                  <a:lnTo>
                    <a:pt x="517" y="168"/>
                  </a:lnTo>
                  <a:lnTo>
                    <a:pt x="517" y="168"/>
                  </a:lnTo>
                  <a:lnTo>
                    <a:pt x="519" y="175"/>
                  </a:lnTo>
                  <a:lnTo>
                    <a:pt x="521" y="182"/>
                  </a:lnTo>
                  <a:lnTo>
                    <a:pt x="519" y="197"/>
                  </a:lnTo>
                  <a:lnTo>
                    <a:pt x="514" y="209"/>
                  </a:lnTo>
                  <a:lnTo>
                    <a:pt x="509" y="218"/>
                  </a:lnTo>
                  <a:lnTo>
                    <a:pt x="509" y="218"/>
                  </a:lnTo>
                  <a:lnTo>
                    <a:pt x="505" y="224"/>
                  </a:lnTo>
                  <a:lnTo>
                    <a:pt x="504" y="231"/>
                  </a:lnTo>
                  <a:lnTo>
                    <a:pt x="502" y="240"/>
                  </a:lnTo>
                  <a:lnTo>
                    <a:pt x="504" y="247"/>
                  </a:lnTo>
                  <a:lnTo>
                    <a:pt x="504" y="247"/>
                  </a:lnTo>
                  <a:close/>
                  <a:moveTo>
                    <a:pt x="504" y="51"/>
                  </a:moveTo>
                  <a:lnTo>
                    <a:pt x="504" y="51"/>
                  </a:lnTo>
                  <a:lnTo>
                    <a:pt x="539" y="58"/>
                  </a:lnTo>
                  <a:lnTo>
                    <a:pt x="539" y="58"/>
                  </a:lnTo>
                  <a:lnTo>
                    <a:pt x="512" y="75"/>
                  </a:lnTo>
                  <a:lnTo>
                    <a:pt x="485" y="97"/>
                  </a:lnTo>
                  <a:lnTo>
                    <a:pt x="461" y="119"/>
                  </a:lnTo>
                  <a:lnTo>
                    <a:pt x="439" y="143"/>
                  </a:lnTo>
                  <a:lnTo>
                    <a:pt x="420" y="165"/>
                  </a:lnTo>
                  <a:lnTo>
                    <a:pt x="407" y="187"/>
                  </a:lnTo>
                  <a:lnTo>
                    <a:pt x="395" y="206"/>
                  </a:lnTo>
                  <a:lnTo>
                    <a:pt x="388" y="221"/>
                  </a:lnTo>
                  <a:lnTo>
                    <a:pt x="388" y="221"/>
                  </a:lnTo>
                  <a:lnTo>
                    <a:pt x="383" y="236"/>
                  </a:lnTo>
                  <a:lnTo>
                    <a:pt x="379" y="250"/>
                  </a:lnTo>
                  <a:lnTo>
                    <a:pt x="379" y="264"/>
                  </a:lnTo>
                  <a:lnTo>
                    <a:pt x="379" y="275"/>
                  </a:lnTo>
                  <a:lnTo>
                    <a:pt x="381" y="287"/>
                  </a:lnTo>
                  <a:lnTo>
                    <a:pt x="383" y="298"/>
                  </a:lnTo>
                  <a:lnTo>
                    <a:pt x="390" y="316"/>
                  </a:lnTo>
                  <a:lnTo>
                    <a:pt x="345" y="316"/>
                  </a:lnTo>
                  <a:lnTo>
                    <a:pt x="345" y="316"/>
                  </a:lnTo>
                  <a:lnTo>
                    <a:pt x="330" y="318"/>
                  </a:lnTo>
                  <a:lnTo>
                    <a:pt x="330" y="318"/>
                  </a:lnTo>
                  <a:lnTo>
                    <a:pt x="325" y="303"/>
                  </a:lnTo>
                  <a:lnTo>
                    <a:pt x="322" y="284"/>
                  </a:lnTo>
                  <a:lnTo>
                    <a:pt x="318" y="265"/>
                  </a:lnTo>
                  <a:lnTo>
                    <a:pt x="318" y="245"/>
                  </a:lnTo>
                  <a:lnTo>
                    <a:pt x="284" y="241"/>
                  </a:lnTo>
                  <a:lnTo>
                    <a:pt x="284" y="241"/>
                  </a:lnTo>
                  <a:lnTo>
                    <a:pt x="284" y="265"/>
                  </a:lnTo>
                  <a:lnTo>
                    <a:pt x="288" y="287"/>
                  </a:lnTo>
                  <a:lnTo>
                    <a:pt x="293" y="309"/>
                  </a:lnTo>
                  <a:lnTo>
                    <a:pt x="298" y="326"/>
                  </a:lnTo>
                  <a:lnTo>
                    <a:pt x="298" y="326"/>
                  </a:lnTo>
                  <a:lnTo>
                    <a:pt x="289" y="330"/>
                  </a:lnTo>
                  <a:lnTo>
                    <a:pt x="289" y="330"/>
                  </a:lnTo>
                  <a:lnTo>
                    <a:pt x="277" y="316"/>
                  </a:lnTo>
                  <a:lnTo>
                    <a:pt x="271" y="308"/>
                  </a:lnTo>
                  <a:lnTo>
                    <a:pt x="266" y="296"/>
                  </a:lnTo>
                  <a:lnTo>
                    <a:pt x="260" y="284"/>
                  </a:lnTo>
                  <a:lnTo>
                    <a:pt x="259" y="270"/>
                  </a:lnTo>
                  <a:lnTo>
                    <a:pt x="257" y="257"/>
                  </a:lnTo>
                  <a:lnTo>
                    <a:pt x="260" y="240"/>
                  </a:lnTo>
                  <a:lnTo>
                    <a:pt x="260" y="240"/>
                  </a:lnTo>
                  <a:lnTo>
                    <a:pt x="266" y="231"/>
                  </a:lnTo>
                  <a:lnTo>
                    <a:pt x="271" y="226"/>
                  </a:lnTo>
                  <a:lnTo>
                    <a:pt x="279" y="219"/>
                  </a:lnTo>
                  <a:lnTo>
                    <a:pt x="279" y="219"/>
                  </a:lnTo>
                  <a:lnTo>
                    <a:pt x="289" y="216"/>
                  </a:lnTo>
                  <a:lnTo>
                    <a:pt x="301" y="214"/>
                  </a:lnTo>
                  <a:lnTo>
                    <a:pt x="315" y="216"/>
                  </a:lnTo>
                  <a:lnTo>
                    <a:pt x="330" y="221"/>
                  </a:lnTo>
                  <a:lnTo>
                    <a:pt x="345" y="224"/>
                  </a:lnTo>
                  <a:lnTo>
                    <a:pt x="351" y="211"/>
                  </a:lnTo>
                  <a:lnTo>
                    <a:pt x="351" y="211"/>
                  </a:lnTo>
                  <a:lnTo>
                    <a:pt x="361" y="194"/>
                  </a:lnTo>
                  <a:lnTo>
                    <a:pt x="374" y="173"/>
                  </a:lnTo>
                  <a:lnTo>
                    <a:pt x="391" y="150"/>
                  </a:lnTo>
                  <a:lnTo>
                    <a:pt x="412" y="124"/>
                  </a:lnTo>
                  <a:lnTo>
                    <a:pt x="439" y="97"/>
                  </a:lnTo>
                  <a:lnTo>
                    <a:pt x="453" y="85"/>
                  </a:lnTo>
                  <a:lnTo>
                    <a:pt x="470" y="73"/>
                  </a:lnTo>
                  <a:lnTo>
                    <a:pt x="487" y="61"/>
                  </a:lnTo>
                  <a:lnTo>
                    <a:pt x="504" y="51"/>
                  </a:lnTo>
                  <a:lnTo>
                    <a:pt x="504" y="51"/>
                  </a:lnTo>
                  <a:close/>
                  <a:moveTo>
                    <a:pt x="182" y="359"/>
                  </a:moveTo>
                  <a:lnTo>
                    <a:pt x="182" y="359"/>
                  </a:lnTo>
                  <a:lnTo>
                    <a:pt x="172" y="362"/>
                  </a:lnTo>
                  <a:lnTo>
                    <a:pt x="162" y="364"/>
                  </a:lnTo>
                  <a:lnTo>
                    <a:pt x="153" y="362"/>
                  </a:lnTo>
                  <a:lnTo>
                    <a:pt x="148" y="360"/>
                  </a:lnTo>
                  <a:lnTo>
                    <a:pt x="148" y="360"/>
                  </a:lnTo>
                  <a:lnTo>
                    <a:pt x="148" y="360"/>
                  </a:lnTo>
                  <a:lnTo>
                    <a:pt x="153" y="333"/>
                  </a:lnTo>
                  <a:lnTo>
                    <a:pt x="121" y="326"/>
                  </a:lnTo>
                  <a:lnTo>
                    <a:pt x="114" y="355"/>
                  </a:lnTo>
                  <a:lnTo>
                    <a:pt x="114" y="357"/>
                  </a:lnTo>
                  <a:lnTo>
                    <a:pt x="114" y="357"/>
                  </a:lnTo>
                  <a:lnTo>
                    <a:pt x="114" y="367"/>
                  </a:lnTo>
                  <a:lnTo>
                    <a:pt x="118" y="376"/>
                  </a:lnTo>
                  <a:lnTo>
                    <a:pt x="123" y="383"/>
                  </a:lnTo>
                  <a:lnTo>
                    <a:pt x="129" y="389"/>
                  </a:lnTo>
                  <a:lnTo>
                    <a:pt x="129" y="389"/>
                  </a:lnTo>
                  <a:lnTo>
                    <a:pt x="136" y="393"/>
                  </a:lnTo>
                  <a:lnTo>
                    <a:pt x="145" y="396"/>
                  </a:lnTo>
                  <a:lnTo>
                    <a:pt x="160" y="398"/>
                  </a:lnTo>
                  <a:lnTo>
                    <a:pt x="160" y="398"/>
                  </a:lnTo>
                  <a:lnTo>
                    <a:pt x="170" y="396"/>
                  </a:lnTo>
                  <a:lnTo>
                    <a:pt x="181" y="395"/>
                  </a:lnTo>
                  <a:lnTo>
                    <a:pt x="191" y="393"/>
                  </a:lnTo>
                  <a:lnTo>
                    <a:pt x="198" y="388"/>
                  </a:lnTo>
                  <a:lnTo>
                    <a:pt x="198" y="388"/>
                  </a:lnTo>
                  <a:lnTo>
                    <a:pt x="211" y="384"/>
                  </a:lnTo>
                  <a:lnTo>
                    <a:pt x="225" y="381"/>
                  </a:lnTo>
                  <a:lnTo>
                    <a:pt x="237" y="381"/>
                  </a:lnTo>
                  <a:lnTo>
                    <a:pt x="249" y="383"/>
                  </a:lnTo>
                  <a:lnTo>
                    <a:pt x="249" y="383"/>
                  </a:lnTo>
                  <a:lnTo>
                    <a:pt x="245" y="396"/>
                  </a:lnTo>
                  <a:lnTo>
                    <a:pt x="243" y="410"/>
                  </a:lnTo>
                  <a:lnTo>
                    <a:pt x="243" y="410"/>
                  </a:lnTo>
                  <a:lnTo>
                    <a:pt x="145" y="410"/>
                  </a:lnTo>
                  <a:lnTo>
                    <a:pt x="143" y="410"/>
                  </a:lnTo>
                  <a:lnTo>
                    <a:pt x="143" y="410"/>
                  </a:lnTo>
                  <a:lnTo>
                    <a:pt x="140" y="410"/>
                  </a:lnTo>
                  <a:lnTo>
                    <a:pt x="129" y="408"/>
                  </a:lnTo>
                  <a:lnTo>
                    <a:pt x="116" y="405"/>
                  </a:lnTo>
                  <a:lnTo>
                    <a:pt x="111" y="400"/>
                  </a:lnTo>
                  <a:lnTo>
                    <a:pt x="104" y="395"/>
                  </a:lnTo>
                  <a:lnTo>
                    <a:pt x="104" y="395"/>
                  </a:lnTo>
                  <a:lnTo>
                    <a:pt x="101" y="389"/>
                  </a:lnTo>
                  <a:lnTo>
                    <a:pt x="97" y="383"/>
                  </a:lnTo>
                  <a:lnTo>
                    <a:pt x="95" y="376"/>
                  </a:lnTo>
                  <a:lnTo>
                    <a:pt x="95" y="367"/>
                  </a:lnTo>
                  <a:lnTo>
                    <a:pt x="95" y="349"/>
                  </a:lnTo>
                  <a:lnTo>
                    <a:pt x="99" y="326"/>
                  </a:lnTo>
                  <a:lnTo>
                    <a:pt x="67" y="318"/>
                  </a:lnTo>
                  <a:lnTo>
                    <a:pt x="67" y="318"/>
                  </a:lnTo>
                  <a:lnTo>
                    <a:pt x="63" y="335"/>
                  </a:lnTo>
                  <a:lnTo>
                    <a:pt x="61" y="349"/>
                  </a:lnTo>
                  <a:lnTo>
                    <a:pt x="60" y="362"/>
                  </a:lnTo>
                  <a:lnTo>
                    <a:pt x="61" y="376"/>
                  </a:lnTo>
                  <a:lnTo>
                    <a:pt x="63" y="388"/>
                  </a:lnTo>
                  <a:lnTo>
                    <a:pt x="67" y="398"/>
                  </a:lnTo>
                  <a:lnTo>
                    <a:pt x="72" y="408"/>
                  </a:lnTo>
                  <a:lnTo>
                    <a:pt x="78" y="417"/>
                  </a:lnTo>
                  <a:lnTo>
                    <a:pt x="78" y="417"/>
                  </a:lnTo>
                  <a:lnTo>
                    <a:pt x="87" y="425"/>
                  </a:lnTo>
                  <a:lnTo>
                    <a:pt x="97" y="432"/>
                  </a:lnTo>
                  <a:lnTo>
                    <a:pt x="106" y="437"/>
                  </a:lnTo>
                  <a:lnTo>
                    <a:pt x="114" y="440"/>
                  </a:lnTo>
                  <a:lnTo>
                    <a:pt x="131" y="444"/>
                  </a:lnTo>
                  <a:lnTo>
                    <a:pt x="143" y="444"/>
                  </a:lnTo>
                  <a:lnTo>
                    <a:pt x="143" y="444"/>
                  </a:lnTo>
                  <a:lnTo>
                    <a:pt x="145" y="444"/>
                  </a:lnTo>
                  <a:lnTo>
                    <a:pt x="243" y="444"/>
                  </a:lnTo>
                  <a:lnTo>
                    <a:pt x="243" y="463"/>
                  </a:lnTo>
                  <a:lnTo>
                    <a:pt x="143" y="463"/>
                  </a:lnTo>
                  <a:lnTo>
                    <a:pt x="140" y="463"/>
                  </a:lnTo>
                  <a:lnTo>
                    <a:pt x="140" y="463"/>
                  </a:lnTo>
                  <a:lnTo>
                    <a:pt x="138" y="463"/>
                  </a:lnTo>
                  <a:lnTo>
                    <a:pt x="138" y="463"/>
                  </a:lnTo>
                  <a:lnTo>
                    <a:pt x="128" y="461"/>
                  </a:lnTo>
                  <a:lnTo>
                    <a:pt x="116" y="459"/>
                  </a:lnTo>
                  <a:lnTo>
                    <a:pt x="101" y="454"/>
                  </a:lnTo>
                  <a:lnTo>
                    <a:pt x="94" y="451"/>
                  </a:lnTo>
                  <a:lnTo>
                    <a:pt x="87" y="446"/>
                  </a:lnTo>
                  <a:lnTo>
                    <a:pt x="87" y="446"/>
                  </a:lnTo>
                  <a:lnTo>
                    <a:pt x="77" y="437"/>
                  </a:lnTo>
                  <a:lnTo>
                    <a:pt x="70" y="427"/>
                  </a:lnTo>
                  <a:lnTo>
                    <a:pt x="63" y="417"/>
                  </a:lnTo>
                  <a:lnTo>
                    <a:pt x="56" y="403"/>
                  </a:lnTo>
                  <a:lnTo>
                    <a:pt x="53" y="389"/>
                  </a:lnTo>
                  <a:lnTo>
                    <a:pt x="50" y="372"/>
                  </a:lnTo>
                  <a:lnTo>
                    <a:pt x="48" y="355"/>
                  </a:lnTo>
                  <a:lnTo>
                    <a:pt x="48" y="337"/>
                  </a:lnTo>
                  <a:lnTo>
                    <a:pt x="48" y="337"/>
                  </a:lnTo>
                  <a:lnTo>
                    <a:pt x="48" y="323"/>
                  </a:lnTo>
                  <a:lnTo>
                    <a:pt x="50" y="309"/>
                  </a:lnTo>
                  <a:lnTo>
                    <a:pt x="78" y="316"/>
                  </a:lnTo>
                  <a:lnTo>
                    <a:pt x="85" y="282"/>
                  </a:lnTo>
                  <a:lnTo>
                    <a:pt x="58" y="277"/>
                  </a:lnTo>
                  <a:lnTo>
                    <a:pt x="58" y="277"/>
                  </a:lnTo>
                  <a:lnTo>
                    <a:pt x="68" y="253"/>
                  </a:lnTo>
                  <a:lnTo>
                    <a:pt x="80" y="229"/>
                  </a:lnTo>
                  <a:lnTo>
                    <a:pt x="80" y="229"/>
                  </a:lnTo>
                  <a:lnTo>
                    <a:pt x="95" y="223"/>
                  </a:lnTo>
                  <a:lnTo>
                    <a:pt x="114" y="216"/>
                  </a:lnTo>
                  <a:lnTo>
                    <a:pt x="136" y="209"/>
                  </a:lnTo>
                  <a:lnTo>
                    <a:pt x="148" y="209"/>
                  </a:lnTo>
                  <a:lnTo>
                    <a:pt x="160" y="207"/>
                  </a:lnTo>
                  <a:lnTo>
                    <a:pt x="160" y="207"/>
                  </a:lnTo>
                  <a:lnTo>
                    <a:pt x="170" y="207"/>
                  </a:lnTo>
                  <a:lnTo>
                    <a:pt x="181" y="207"/>
                  </a:lnTo>
                  <a:lnTo>
                    <a:pt x="201" y="202"/>
                  </a:lnTo>
                  <a:lnTo>
                    <a:pt x="216" y="195"/>
                  </a:lnTo>
                  <a:lnTo>
                    <a:pt x="230" y="187"/>
                  </a:lnTo>
                  <a:lnTo>
                    <a:pt x="240" y="178"/>
                  </a:lnTo>
                  <a:lnTo>
                    <a:pt x="249" y="170"/>
                  </a:lnTo>
                  <a:lnTo>
                    <a:pt x="255" y="161"/>
                  </a:lnTo>
                  <a:lnTo>
                    <a:pt x="228" y="141"/>
                  </a:lnTo>
                  <a:lnTo>
                    <a:pt x="228" y="141"/>
                  </a:lnTo>
                  <a:lnTo>
                    <a:pt x="223" y="148"/>
                  </a:lnTo>
                  <a:lnTo>
                    <a:pt x="209" y="160"/>
                  </a:lnTo>
                  <a:lnTo>
                    <a:pt x="201" y="165"/>
                  </a:lnTo>
                  <a:lnTo>
                    <a:pt x="189" y="170"/>
                  </a:lnTo>
                  <a:lnTo>
                    <a:pt x="175" y="173"/>
                  </a:lnTo>
                  <a:lnTo>
                    <a:pt x="162" y="173"/>
                  </a:lnTo>
                  <a:lnTo>
                    <a:pt x="162" y="173"/>
                  </a:lnTo>
                  <a:lnTo>
                    <a:pt x="141" y="175"/>
                  </a:lnTo>
                  <a:lnTo>
                    <a:pt x="121" y="178"/>
                  </a:lnTo>
                  <a:lnTo>
                    <a:pt x="121" y="178"/>
                  </a:lnTo>
                  <a:lnTo>
                    <a:pt x="135" y="165"/>
                  </a:lnTo>
                  <a:lnTo>
                    <a:pt x="150" y="151"/>
                  </a:lnTo>
                  <a:lnTo>
                    <a:pt x="165" y="138"/>
                  </a:lnTo>
                  <a:lnTo>
                    <a:pt x="182" y="126"/>
                  </a:lnTo>
                  <a:lnTo>
                    <a:pt x="201" y="114"/>
                  </a:lnTo>
                  <a:lnTo>
                    <a:pt x="220" y="104"/>
                  </a:lnTo>
                  <a:lnTo>
                    <a:pt x="238" y="93"/>
                  </a:lnTo>
                  <a:lnTo>
                    <a:pt x="259" y="85"/>
                  </a:lnTo>
                  <a:lnTo>
                    <a:pt x="279" y="76"/>
                  </a:lnTo>
                  <a:lnTo>
                    <a:pt x="301" y="68"/>
                  </a:lnTo>
                  <a:lnTo>
                    <a:pt x="323" y="63"/>
                  </a:lnTo>
                  <a:lnTo>
                    <a:pt x="345" y="56"/>
                  </a:lnTo>
                  <a:lnTo>
                    <a:pt x="369" y="53"/>
                  </a:lnTo>
                  <a:lnTo>
                    <a:pt x="393" y="49"/>
                  </a:lnTo>
                  <a:lnTo>
                    <a:pt x="419" y="47"/>
                  </a:lnTo>
                  <a:lnTo>
                    <a:pt x="442" y="47"/>
                  </a:lnTo>
                  <a:lnTo>
                    <a:pt x="442" y="47"/>
                  </a:lnTo>
                  <a:lnTo>
                    <a:pt x="446" y="47"/>
                  </a:lnTo>
                  <a:lnTo>
                    <a:pt x="446" y="47"/>
                  </a:lnTo>
                  <a:lnTo>
                    <a:pt x="420" y="68"/>
                  </a:lnTo>
                  <a:lnTo>
                    <a:pt x="420" y="68"/>
                  </a:lnTo>
                  <a:lnTo>
                    <a:pt x="393" y="66"/>
                  </a:lnTo>
                  <a:lnTo>
                    <a:pt x="373" y="66"/>
                  </a:lnTo>
                  <a:lnTo>
                    <a:pt x="351" y="68"/>
                  </a:lnTo>
                  <a:lnTo>
                    <a:pt x="328" y="73"/>
                  </a:lnTo>
                  <a:lnTo>
                    <a:pt x="305" y="80"/>
                  </a:lnTo>
                  <a:lnTo>
                    <a:pt x="293" y="83"/>
                  </a:lnTo>
                  <a:lnTo>
                    <a:pt x="281" y="90"/>
                  </a:lnTo>
                  <a:lnTo>
                    <a:pt x="271" y="97"/>
                  </a:lnTo>
                  <a:lnTo>
                    <a:pt x="260" y="104"/>
                  </a:lnTo>
                  <a:lnTo>
                    <a:pt x="281" y="131"/>
                  </a:lnTo>
                  <a:lnTo>
                    <a:pt x="281" y="131"/>
                  </a:lnTo>
                  <a:lnTo>
                    <a:pt x="293" y="122"/>
                  </a:lnTo>
                  <a:lnTo>
                    <a:pt x="306" y="116"/>
                  </a:lnTo>
                  <a:lnTo>
                    <a:pt x="320" y="109"/>
                  </a:lnTo>
                  <a:lnTo>
                    <a:pt x="335" y="105"/>
                  </a:lnTo>
                  <a:lnTo>
                    <a:pt x="349" y="104"/>
                  </a:lnTo>
                  <a:lnTo>
                    <a:pt x="362" y="102"/>
                  </a:lnTo>
                  <a:lnTo>
                    <a:pt x="388" y="100"/>
                  </a:lnTo>
                  <a:lnTo>
                    <a:pt x="388" y="100"/>
                  </a:lnTo>
                  <a:lnTo>
                    <a:pt x="362" y="131"/>
                  </a:lnTo>
                  <a:lnTo>
                    <a:pt x="362" y="131"/>
                  </a:lnTo>
                  <a:lnTo>
                    <a:pt x="347" y="129"/>
                  </a:lnTo>
                  <a:lnTo>
                    <a:pt x="337" y="129"/>
                  </a:lnTo>
                  <a:lnTo>
                    <a:pt x="325" y="129"/>
                  </a:lnTo>
                  <a:lnTo>
                    <a:pt x="311" y="131"/>
                  </a:lnTo>
                  <a:lnTo>
                    <a:pt x="300" y="134"/>
                  </a:lnTo>
                  <a:lnTo>
                    <a:pt x="288" y="141"/>
                  </a:lnTo>
                  <a:lnTo>
                    <a:pt x="277" y="150"/>
                  </a:lnTo>
                  <a:lnTo>
                    <a:pt x="303" y="172"/>
                  </a:lnTo>
                  <a:lnTo>
                    <a:pt x="303" y="172"/>
                  </a:lnTo>
                  <a:lnTo>
                    <a:pt x="310" y="167"/>
                  </a:lnTo>
                  <a:lnTo>
                    <a:pt x="318" y="165"/>
                  </a:lnTo>
                  <a:lnTo>
                    <a:pt x="328" y="163"/>
                  </a:lnTo>
                  <a:lnTo>
                    <a:pt x="340" y="163"/>
                  </a:lnTo>
                  <a:lnTo>
                    <a:pt x="340" y="163"/>
                  </a:lnTo>
                  <a:lnTo>
                    <a:pt x="327" y="184"/>
                  </a:lnTo>
                  <a:lnTo>
                    <a:pt x="327" y="184"/>
                  </a:lnTo>
                  <a:lnTo>
                    <a:pt x="310" y="182"/>
                  </a:lnTo>
                  <a:lnTo>
                    <a:pt x="293" y="182"/>
                  </a:lnTo>
                  <a:lnTo>
                    <a:pt x="277" y="184"/>
                  </a:lnTo>
                  <a:lnTo>
                    <a:pt x="262" y="189"/>
                  </a:lnTo>
                  <a:lnTo>
                    <a:pt x="262" y="189"/>
                  </a:lnTo>
                  <a:lnTo>
                    <a:pt x="255" y="194"/>
                  </a:lnTo>
                  <a:lnTo>
                    <a:pt x="249" y="199"/>
                  </a:lnTo>
                  <a:lnTo>
                    <a:pt x="238" y="209"/>
                  </a:lnTo>
                  <a:lnTo>
                    <a:pt x="238" y="209"/>
                  </a:lnTo>
                  <a:lnTo>
                    <a:pt x="221" y="211"/>
                  </a:lnTo>
                  <a:lnTo>
                    <a:pt x="206" y="214"/>
                  </a:lnTo>
                  <a:lnTo>
                    <a:pt x="192" y="219"/>
                  </a:lnTo>
                  <a:lnTo>
                    <a:pt x="181" y="228"/>
                  </a:lnTo>
                  <a:lnTo>
                    <a:pt x="170" y="236"/>
                  </a:lnTo>
                  <a:lnTo>
                    <a:pt x="162" y="245"/>
                  </a:lnTo>
                  <a:lnTo>
                    <a:pt x="155" y="257"/>
                  </a:lnTo>
                  <a:lnTo>
                    <a:pt x="150" y="267"/>
                  </a:lnTo>
                  <a:lnTo>
                    <a:pt x="150" y="267"/>
                  </a:lnTo>
                  <a:lnTo>
                    <a:pt x="146" y="282"/>
                  </a:lnTo>
                  <a:lnTo>
                    <a:pt x="146" y="289"/>
                  </a:lnTo>
                  <a:lnTo>
                    <a:pt x="146" y="296"/>
                  </a:lnTo>
                  <a:lnTo>
                    <a:pt x="148" y="301"/>
                  </a:lnTo>
                  <a:lnTo>
                    <a:pt x="152" y="306"/>
                  </a:lnTo>
                  <a:lnTo>
                    <a:pt x="155" y="311"/>
                  </a:lnTo>
                  <a:lnTo>
                    <a:pt x="160" y="315"/>
                  </a:lnTo>
                  <a:lnTo>
                    <a:pt x="160" y="315"/>
                  </a:lnTo>
                  <a:lnTo>
                    <a:pt x="162" y="318"/>
                  </a:lnTo>
                  <a:lnTo>
                    <a:pt x="162" y="320"/>
                  </a:lnTo>
                  <a:lnTo>
                    <a:pt x="160" y="325"/>
                  </a:lnTo>
                  <a:lnTo>
                    <a:pt x="191" y="342"/>
                  </a:lnTo>
                  <a:lnTo>
                    <a:pt x="191" y="342"/>
                  </a:lnTo>
                  <a:lnTo>
                    <a:pt x="196" y="330"/>
                  </a:lnTo>
                  <a:lnTo>
                    <a:pt x="196" y="323"/>
                  </a:lnTo>
                  <a:lnTo>
                    <a:pt x="196" y="315"/>
                  </a:lnTo>
                  <a:lnTo>
                    <a:pt x="196" y="308"/>
                  </a:lnTo>
                  <a:lnTo>
                    <a:pt x="192" y="301"/>
                  </a:lnTo>
                  <a:lnTo>
                    <a:pt x="187" y="294"/>
                  </a:lnTo>
                  <a:lnTo>
                    <a:pt x="181" y="287"/>
                  </a:lnTo>
                  <a:lnTo>
                    <a:pt x="181" y="287"/>
                  </a:lnTo>
                  <a:lnTo>
                    <a:pt x="181" y="284"/>
                  </a:lnTo>
                  <a:lnTo>
                    <a:pt x="182" y="277"/>
                  </a:lnTo>
                  <a:lnTo>
                    <a:pt x="186" y="272"/>
                  </a:lnTo>
                  <a:lnTo>
                    <a:pt x="189" y="264"/>
                  </a:lnTo>
                  <a:lnTo>
                    <a:pt x="189" y="264"/>
                  </a:lnTo>
                  <a:lnTo>
                    <a:pt x="196" y="258"/>
                  </a:lnTo>
                  <a:lnTo>
                    <a:pt x="203" y="253"/>
                  </a:lnTo>
                  <a:lnTo>
                    <a:pt x="213" y="248"/>
                  </a:lnTo>
                  <a:lnTo>
                    <a:pt x="225" y="245"/>
                  </a:lnTo>
                  <a:lnTo>
                    <a:pt x="225" y="245"/>
                  </a:lnTo>
                  <a:lnTo>
                    <a:pt x="223" y="264"/>
                  </a:lnTo>
                  <a:lnTo>
                    <a:pt x="225" y="281"/>
                  </a:lnTo>
                  <a:lnTo>
                    <a:pt x="228" y="296"/>
                  </a:lnTo>
                  <a:lnTo>
                    <a:pt x="233" y="309"/>
                  </a:lnTo>
                  <a:lnTo>
                    <a:pt x="240" y="321"/>
                  </a:lnTo>
                  <a:lnTo>
                    <a:pt x="247" y="333"/>
                  </a:lnTo>
                  <a:lnTo>
                    <a:pt x="262" y="350"/>
                  </a:lnTo>
                  <a:lnTo>
                    <a:pt x="262" y="350"/>
                  </a:lnTo>
                  <a:lnTo>
                    <a:pt x="247" y="349"/>
                  </a:lnTo>
                  <a:lnTo>
                    <a:pt x="226" y="347"/>
                  </a:lnTo>
                  <a:lnTo>
                    <a:pt x="216" y="349"/>
                  </a:lnTo>
                  <a:lnTo>
                    <a:pt x="204" y="350"/>
                  </a:lnTo>
                  <a:lnTo>
                    <a:pt x="194" y="354"/>
                  </a:lnTo>
                  <a:lnTo>
                    <a:pt x="182" y="359"/>
                  </a:lnTo>
                  <a:lnTo>
                    <a:pt x="182" y="359"/>
                  </a:lnTo>
                  <a:close/>
                  <a:moveTo>
                    <a:pt x="485" y="599"/>
                  </a:moveTo>
                  <a:lnTo>
                    <a:pt x="483" y="599"/>
                  </a:lnTo>
                  <a:lnTo>
                    <a:pt x="483" y="599"/>
                  </a:lnTo>
                  <a:lnTo>
                    <a:pt x="473" y="597"/>
                  </a:lnTo>
                  <a:lnTo>
                    <a:pt x="465" y="595"/>
                  </a:lnTo>
                  <a:lnTo>
                    <a:pt x="454" y="592"/>
                  </a:lnTo>
                  <a:lnTo>
                    <a:pt x="454" y="592"/>
                  </a:lnTo>
                  <a:lnTo>
                    <a:pt x="449" y="588"/>
                  </a:lnTo>
                  <a:lnTo>
                    <a:pt x="444" y="583"/>
                  </a:lnTo>
                  <a:lnTo>
                    <a:pt x="441" y="578"/>
                  </a:lnTo>
                  <a:lnTo>
                    <a:pt x="437" y="571"/>
                  </a:lnTo>
                  <a:lnTo>
                    <a:pt x="492" y="571"/>
                  </a:lnTo>
                  <a:lnTo>
                    <a:pt x="492" y="571"/>
                  </a:lnTo>
                  <a:lnTo>
                    <a:pt x="493" y="571"/>
                  </a:lnTo>
                  <a:lnTo>
                    <a:pt x="493" y="571"/>
                  </a:lnTo>
                  <a:lnTo>
                    <a:pt x="497" y="571"/>
                  </a:lnTo>
                  <a:lnTo>
                    <a:pt x="497" y="571"/>
                  </a:lnTo>
                  <a:lnTo>
                    <a:pt x="502" y="583"/>
                  </a:lnTo>
                  <a:lnTo>
                    <a:pt x="505" y="592"/>
                  </a:lnTo>
                  <a:lnTo>
                    <a:pt x="510" y="599"/>
                  </a:lnTo>
                  <a:lnTo>
                    <a:pt x="485" y="599"/>
                  </a:lnTo>
                  <a:close/>
                  <a:moveTo>
                    <a:pt x="493" y="537"/>
                  </a:moveTo>
                  <a:lnTo>
                    <a:pt x="437" y="537"/>
                  </a:lnTo>
                  <a:lnTo>
                    <a:pt x="437" y="537"/>
                  </a:lnTo>
                  <a:lnTo>
                    <a:pt x="413" y="537"/>
                  </a:lnTo>
                  <a:lnTo>
                    <a:pt x="388" y="537"/>
                  </a:lnTo>
                  <a:lnTo>
                    <a:pt x="388" y="537"/>
                  </a:lnTo>
                  <a:lnTo>
                    <a:pt x="337" y="537"/>
                  </a:lnTo>
                  <a:lnTo>
                    <a:pt x="337" y="537"/>
                  </a:lnTo>
                  <a:lnTo>
                    <a:pt x="335" y="537"/>
                  </a:lnTo>
                  <a:lnTo>
                    <a:pt x="335" y="537"/>
                  </a:lnTo>
                  <a:lnTo>
                    <a:pt x="322" y="536"/>
                  </a:lnTo>
                  <a:lnTo>
                    <a:pt x="311" y="534"/>
                  </a:lnTo>
                  <a:lnTo>
                    <a:pt x="303" y="529"/>
                  </a:lnTo>
                  <a:lnTo>
                    <a:pt x="293" y="522"/>
                  </a:lnTo>
                  <a:lnTo>
                    <a:pt x="286" y="514"/>
                  </a:lnTo>
                  <a:lnTo>
                    <a:pt x="281" y="502"/>
                  </a:lnTo>
                  <a:lnTo>
                    <a:pt x="279" y="495"/>
                  </a:lnTo>
                  <a:lnTo>
                    <a:pt x="279" y="486"/>
                  </a:lnTo>
                  <a:lnTo>
                    <a:pt x="279" y="463"/>
                  </a:lnTo>
                  <a:lnTo>
                    <a:pt x="277" y="463"/>
                  </a:lnTo>
                  <a:lnTo>
                    <a:pt x="277" y="410"/>
                  </a:lnTo>
                  <a:lnTo>
                    <a:pt x="277" y="410"/>
                  </a:lnTo>
                  <a:lnTo>
                    <a:pt x="279" y="398"/>
                  </a:lnTo>
                  <a:lnTo>
                    <a:pt x="283" y="388"/>
                  </a:lnTo>
                  <a:lnTo>
                    <a:pt x="288" y="378"/>
                  </a:lnTo>
                  <a:lnTo>
                    <a:pt x="296" y="367"/>
                  </a:lnTo>
                  <a:lnTo>
                    <a:pt x="301" y="364"/>
                  </a:lnTo>
                  <a:lnTo>
                    <a:pt x="308" y="359"/>
                  </a:lnTo>
                  <a:lnTo>
                    <a:pt x="315" y="355"/>
                  </a:lnTo>
                  <a:lnTo>
                    <a:pt x="323" y="354"/>
                  </a:lnTo>
                  <a:lnTo>
                    <a:pt x="334" y="352"/>
                  </a:lnTo>
                  <a:lnTo>
                    <a:pt x="345" y="350"/>
                  </a:lnTo>
                  <a:lnTo>
                    <a:pt x="628" y="350"/>
                  </a:lnTo>
                  <a:lnTo>
                    <a:pt x="628" y="316"/>
                  </a:lnTo>
                  <a:lnTo>
                    <a:pt x="516" y="316"/>
                  </a:lnTo>
                  <a:lnTo>
                    <a:pt x="516" y="316"/>
                  </a:lnTo>
                  <a:lnTo>
                    <a:pt x="514" y="301"/>
                  </a:lnTo>
                  <a:lnTo>
                    <a:pt x="582" y="301"/>
                  </a:lnTo>
                  <a:lnTo>
                    <a:pt x="582" y="267"/>
                  </a:lnTo>
                  <a:lnTo>
                    <a:pt x="578" y="267"/>
                  </a:lnTo>
                  <a:lnTo>
                    <a:pt x="578" y="267"/>
                  </a:lnTo>
                  <a:lnTo>
                    <a:pt x="585" y="260"/>
                  </a:lnTo>
                  <a:lnTo>
                    <a:pt x="592" y="255"/>
                  </a:lnTo>
                  <a:lnTo>
                    <a:pt x="599" y="250"/>
                  </a:lnTo>
                  <a:lnTo>
                    <a:pt x="604" y="248"/>
                  </a:lnTo>
                  <a:lnTo>
                    <a:pt x="612" y="247"/>
                  </a:lnTo>
                  <a:lnTo>
                    <a:pt x="618" y="245"/>
                  </a:lnTo>
                  <a:lnTo>
                    <a:pt x="621" y="212"/>
                  </a:lnTo>
                  <a:lnTo>
                    <a:pt x="621" y="212"/>
                  </a:lnTo>
                  <a:lnTo>
                    <a:pt x="616" y="211"/>
                  </a:lnTo>
                  <a:lnTo>
                    <a:pt x="607" y="212"/>
                  </a:lnTo>
                  <a:lnTo>
                    <a:pt x="607" y="158"/>
                  </a:lnTo>
                  <a:lnTo>
                    <a:pt x="607" y="158"/>
                  </a:lnTo>
                  <a:lnTo>
                    <a:pt x="607" y="151"/>
                  </a:lnTo>
                  <a:lnTo>
                    <a:pt x="611" y="146"/>
                  </a:lnTo>
                  <a:lnTo>
                    <a:pt x="612" y="143"/>
                  </a:lnTo>
                  <a:lnTo>
                    <a:pt x="618" y="139"/>
                  </a:lnTo>
                  <a:lnTo>
                    <a:pt x="624" y="136"/>
                  </a:lnTo>
                  <a:lnTo>
                    <a:pt x="631" y="136"/>
                  </a:lnTo>
                  <a:lnTo>
                    <a:pt x="691" y="136"/>
                  </a:lnTo>
                  <a:lnTo>
                    <a:pt x="691" y="127"/>
                  </a:lnTo>
                  <a:lnTo>
                    <a:pt x="691" y="127"/>
                  </a:lnTo>
                  <a:lnTo>
                    <a:pt x="708" y="143"/>
                  </a:lnTo>
                  <a:lnTo>
                    <a:pt x="723" y="160"/>
                  </a:lnTo>
                  <a:lnTo>
                    <a:pt x="723" y="160"/>
                  </a:lnTo>
                  <a:lnTo>
                    <a:pt x="715" y="163"/>
                  </a:lnTo>
                  <a:lnTo>
                    <a:pt x="706" y="168"/>
                  </a:lnTo>
                  <a:lnTo>
                    <a:pt x="697" y="175"/>
                  </a:lnTo>
                  <a:lnTo>
                    <a:pt x="689" y="184"/>
                  </a:lnTo>
                  <a:lnTo>
                    <a:pt x="716" y="202"/>
                  </a:lnTo>
                  <a:lnTo>
                    <a:pt x="716" y="202"/>
                  </a:lnTo>
                  <a:lnTo>
                    <a:pt x="725" y="195"/>
                  </a:lnTo>
                  <a:lnTo>
                    <a:pt x="733" y="192"/>
                  </a:lnTo>
                  <a:lnTo>
                    <a:pt x="742" y="190"/>
                  </a:lnTo>
                  <a:lnTo>
                    <a:pt x="749" y="189"/>
                  </a:lnTo>
                  <a:lnTo>
                    <a:pt x="749" y="189"/>
                  </a:lnTo>
                  <a:lnTo>
                    <a:pt x="760" y="206"/>
                  </a:lnTo>
                  <a:lnTo>
                    <a:pt x="771" y="223"/>
                  </a:lnTo>
                  <a:lnTo>
                    <a:pt x="728" y="223"/>
                  </a:lnTo>
                  <a:lnTo>
                    <a:pt x="728" y="257"/>
                  </a:lnTo>
                  <a:lnTo>
                    <a:pt x="788" y="257"/>
                  </a:lnTo>
                  <a:lnTo>
                    <a:pt x="788" y="257"/>
                  </a:lnTo>
                  <a:lnTo>
                    <a:pt x="801" y="291"/>
                  </a:lnTo>
                  <a:lnTo>
                    <a:pt x="811" y="326"/>
                  </a:lnTo>
                  <a:lnTo>
                    <a:pt x="817" y="362"/>
                  </a:lnTo>
                  <a:lnTo>
                    <a:pt x="820" y="398"/>
                  </a:lnTo>
                  <a:lnTo>
                    <a:pt x="820" y="398"/>
                  </a:lnTo>
                  <a:lnTo>
                    <a:pt x="755" y="425"/>
                  </a:lnTo>
                  <a:lnTo>
                    <a:pt x="755" y="401"/>
                  </a:lnTo>
                  <a:lnTo>
                    <a:pt x="721" y="401"/>
                  </a:lnTo>
                  <a:lnTo>
                    <a:pt x="721" y="440"/>
                  </a:lnTo>
                  <a:lnTo>
                    <a:pt x="721" y="440"/>
                  </a:lnTo>
                  <a:lnTo>
                    <a:pt x="663" y="466"/>
                  </a:lnTo>
                  <a:lnTo>
                    <a:pt x="663" y="410"/>
                  </a:lnTo>
                  <a:lnTo>
                    <a:pt x="669" y="410"/>
                  </a:lnTo>
                  <a:lnTo>
                    <a:pt x="669" y="410"/>
                  </a:lnTo>
                  <a:lnTo>
                    <a:pt x="672" y="410"/>
                  </a:lnTo>
                  <a:lnTo>
                    <a:pt x="680" y="408"/>
                  </a:lnTo>
                  <a:lnTo>
                    <a:pt x="691" y="405"/>
                  </a:lnTo>
                  <a:lnTo>
                    <a:pt x="696" y="401"/>
                  </a:lnTo>
                  <a:lnTo>
                    <a:pt x="699" y="396"/>
                  </a:lnTo>
                  <a:lnTo>
                    <a:pt x="699" y="396"/>
                  </a:lnTo>
                  <a:lnTo>
                    <a:pt x="704" y="393"/>
                  </a:lnTo>
                  <a:lnTo>
                    <a:pt x="708" y="386"/>
                  </a:lnTo>
                  <a:lnTo>
                    <a:pt x="711" y="376"/>
                  </a:lnTo>
                  <a:lnTo>
                    <a:pt x="713" y="366"/>
                  </a:lnTo>
                  <a:lnTo>
                    <a:pt x="713" y="325"/>
                  </a:lnTo>
                  <a:lnTo>
                    <a:pt x="679" y="325"/>
                  </a:lnTo>
                  <a:lnTo>
                    <a:pt x="679" y="366"/>
                  </a:lnTo>
                  <a:lnTo>
                    <a:pt x="679" y="366"/>
                  </a:lnTo>
                  <a:lnTo>
                    <a:pt x="679" y="369"/>
                  </a:lnTo>
                  <a:lnTo>
                    <a:pt x="677" y="371"/>
                  </a:lnTo>
                  <a:lnTo>
                    <a:pt x="674" y="374"/>
                  </a:lnTo>
                  <a:lnTo>
                    <a:pt x="669" y="376"/>
                  </a:lnTo>
                  <a:lnTo>
                    <a:pt x="378" y="376"/>
                  </a:lnTo>
                  <a:lnTo>
                    <a:pt x="378" y="376"/>
                  </a:lnTo>
                  <a:lnTo>
                    <a:pt x="362" y="376"/>
                  </a:lnTo>
                  <a:lnTo>
                    <a:pt x="347" y="379"/>
                  </a:lnTo>
                  <a:lnTo>
                    <a:pt x="335" y="384"/>
                  </a:lnTo>
                  <a:lnTo>
                    <a:pt x="327" y="391"/>
                  </a:lnTo>
                  <a:lnTo>
                    <a:pt x="318" y="398"/>
                  </a:lnTo>
                  <a:lnTo>
                    <a:pt x="311" y="408"/>
                  </a:lnTo>
                  <a:lnTo>
                    <a:pt x="308" y="420"/>
                  </a:lnTo>
                  <a:lnTo>
                    <a:pt x="308" y="432"/>
                  </a:lnTo>
                  <a:lnTo>
                    <a:pt x="308" y="463"/>
                  </a:lnTo>
                  <a:lnTo>
                    <a:pt x="308" y="463"/>
                  </a:lnTo>
                  <a:lnTo>
                    <a:pt x="308" y="473"/>
                  </a:lnTo>
                  <a:lnTo>
                    <a:pt x="310" y="480"/>
                  </a:lnTo>
                  <a:lnTo>
                    <a:pt x="311" y="486"/>
                  </a:lnTo>
                  <a:lnTo>
                    <a:pt x="315" y="493"/>
                  </a:lnTo>
                  <a:lnTo>
                    <a:pt x="320" y="498"/>
                  </a:lnTo>
                  <a:lnTo>
                    <a:pt x="325" y="502"/>
                  </a:lnTo>
                  <a:lnTo>
                    <a:pt x="335" y="507"/>
                  </a:lnTo>
                  <a:lnTo>
                    <a:pt x="347" y="512"/>
                  </a:lnTo>
                  <a:lnTo>
                    <a:pt x="359" y="514"/>
                  </a:lnTo>
                  <a:lnTo>
                    <a:pt x="378" y="514"/>
                  </a:lnTo>
                  <a:lnTo>
                    <a:pt x="521" y="514"/>
                  </a:lnTo>
                  <a:lnTo>
                    <a:pt x="521" y="480"/>
                  </a:lnTo>
                  <a:lnTo>
                    <a:pt x="378" y="480"/>
                  </a:lnTo>
                  <a:lnTo>
                    <a:pt x="378" y="480"/>
                  </a:lnTo>
                  <a:lnTo>
                    <a:pt x="357" y="478"/>
                  </a:lnTo>
                  <a:lnTo>
                    <a:pt x="351" y="478"/>
                  </a:lnTo>
                  <a:lnTo>
                    <a:pt x="345" y="474"/>
                  </a:lnTo>
                  <a:lnTo>
                    <a:pt x="344" y="473"/>
                  </a:lnTo>
                  <a:lnTo>
                    <a:pt x="342" y="469"/>
                  </a:lnTo>
                  <a:lnTo>
                    <a:pt x="342" y="463"/>
                  </a:lnTo>
                  <a:lnTo>
                    <a:pt x="342" y="432"/>
                  </a:lnTo>
                  <a:lnTo>
                    <a:pt x="342" y="432"/>
                  </a:lnTo>
                  <a:lnTo>
                    <a:pt x="342" y="427"/>
                  </a:lnTo>
                  <a:lnTo>
                    <a:pt x="344" y="422"/>
                  </a:lnTo>
                  <a:lnTo>
                    <a:pt x="345" y="418"/>
                  </a:lnTo>
                  <a:lnTo>
                    <a:pt x="351" y="415"/>
                  </a:lnTo>
                  <a:lnTo>
                    <a:pt x="357" y="412"/>
                  </a:lnTo>
                  <a:lnTo>
                    <a:pt x="366" y="410"/>
                  </a:lnTo>
                  <a:lnTo>
                    <a:pt x="378" y="410"/>
                  </a:lnTo>
                  <a:lnTo>
                    <a:pt x="629" y="410"/>
                  </a:lnTo>
                  <a:lnTo>
                    <a:pt x="629" y="429"/>
                  </a:lnTo>
                  <a:lnTo>
                    <a:pt x="381" y="429"/>
                  </a:lnTo>
                  <a:lnTo>
                    <a:pt x="381" y="463"/>
                  </a:lnTo>
                  <a:lnTo>
                    <a:pt x="629" y="463"/>
                  </a:lnTo>
                  <a:lnTo>
                    <a:pt x="629" y="481"/>
                  </a:lnTo>
                  <a:lnTo>
                    <a:pt x="629" y="481"/>
                  </a:lnTo>
                  <a:lnTo>
                    <a:pt x="514" y="532"/>
                  </a:lnTo>
                  <a:lnTo>
                    <a:pt x="514" y="532"/>
                  </a:lnTo>
                  <a:lnTo>
                    <a:pt x="507" y="536"/>
                  </a:lnTo>
                  <a:lnTo>
                    <a:pt x="500" y="536"/>
                  </a:lnTo>
                  <a:lnTo>
                    <a:pt x="493" y="537"/>
                  </a:lnTo>
                  <a:lnTo>
                    <a:pt x="493" y="537"/>
                  </a:lnTo>
                  <a:close/>
                  <a:moveTo>
                    <a:pt x="570" y="599"/>
                  </a:moveTo>
                  <a:lnTo>
                    <a:pt x="570" y="599"/>
                  </a:lnTo>
                  <a:lnTo>
                    <a:pt x="560" y="594"/>
                  </a:lnTo>
                  <a:lnTo>
                    <a:pt x="551" y="590"/>
                  </a:lnTo>
                  <a:lnTo>
                    <a:pt x="544" y="585"/>
                  </a:lnTo>
                  <a:lnTo>
                    <a:pt x="539" y="580"/>
                  </a:lnTo>
                  <a:lnTo>
                    <a:pt x="533" y="570"/>
                  </a:lnTo>
                  <a:lnTo>
                    <a:pt x="531" y="561"/>
                  </a:lnTo>
                  <a:lnTo>
                    <a:pt x="531" y="561"/>
                  </a:lnTo>
                  <a:lnTo>
                    <a:pt x="556" y="551"/>
                  </a:lnTo>
                  <a:lnTo>
                    <a:pt x="556" y="551"/>
                  </a:lnTo>
                  <a:lnTo>
                    <a:pt x="561" y="561"/>
                  </a:lnTo>
                  <a:lnTo>
                    <a:pt x="568" y="573"/>
                  </a:lnTo>
                  <a:lnTo>
                    <a:pt x="578" y="585"/>
                  </a:lnTo>
                  <a:lnTo>
                    <a:pt x="592" y="599"/>
                  </a:lnTo>
                  <a:lnTo>
                    <a:pt x="570" y="599"/>
                  </a:lnTo>
                  <a:close/>
                  <a:moveTo>
                    <a:pt x="650" y="599"/>
                  </a:moveTo>
                  <a:lnTo>
                    <a:pt x="631" y="599"/>
                  </a:lnTo>
                  <a:lnTo>
                    <a:pt x="631" y="599"/>
                  </a:lnTo>
                  <a:lnTo>
                    <a:pt x="618" y="592"/>
                  </a:lnTo>
                  <a:lnTo>
                    <a:pt x="607" y="585"/>
                  </a:lnTo>
                  <a:lnTo>
                    <a:pt x="599" y="577"/>
                  </a:lnTo>
                  <a:lnTo>
                    <a:pt x="590" y="570"/>
                  </a:lnTo>
                  <a:lnTo>
                    <a:pt x="580" y="554"/>
                  </a:lnTo>
                  <a:lnTo>
                    <a:pt x="575" y="543"/>
                  </a:lnTo>
                  <a:lnTo>
                    <a:pt x="575" y="543"/>
                  </a:lnTo>
                  <a:lnTo>
                    <a:pt x="592" y="534"/>
                  </a:lnTo>
                  <a:lnTo>
                    <a:pt x="592" y="534"/>
                  </a:lnTo>
                  <a:lnTo>
                    <a:pt x="602" y="548"/>
                  </a:lnTo>
                  <a:lnTo>
                    <a:pt x="618" y="563"/>
                  </a:lnTo>
                  <a:lnTo>
                    <a:pt x="636" y="582"/>
                  </a:lnTo>
                  <a:lnTo>
                    <a:pt x="657" y="597"/>
                  </a:lnTo>
                  <a:lnTo>
                    <a:pt x="657" y="597"/>
                  </a:lnTo>
                  <a:lnTo>
                    <a:pt x="650" y="599"/>
                  </a:lnTo>
                  <a:lnTo>
                    <a:pt x="650" y="599"/>
                  </a:lnTo>
                  <a:close/>
                  <a:moveTo>
                    <a:pt x="687" y="590"/>
                  </a:moveTo>
                  <a:lnTo>
                    <a:pt x="687" y="590"/>
                  </a:lnTo>
                  <a:lnTo>
                    <a:pt x="677" y="585"/>
                  </a:lnTo>
                  <a:lnTo>
                    <a:pt x="667" y="580"/>
                  </a:lnTo>
                  <a:lnTo>
                    <a:pt x="667" y="580"/>
                  </a:lnTo>
                  <a:lnTo>
                    <a:pt x="687" y="577"/>
                  </a:lnTo>
                  <a:lnTo>
                    <a:pt x="706" y="571"/>
                  </a:lnTo>
                  <a:lnTo>
                    <a:pt x="747" y="561"/>
                  </a:lnTo>
                  <a:lnTo>
                    <a:pt x="747" y="561"/>
                  </a:lnTo>
                  <a:lnTo>
                    <a:pt x="732" y="571"/>
                  </a:lnTo>
                  <a:lnTo>
                    <a:pt x="716" y="578"/>
                  </a:lnTo>
                  <a:lnTo>
                    <a:pt x="701" y="585"/>
                  </a:lnTo>
                  <a:lnTo>
                    <a:pt x="687" y="590"/>
                  </a:lnTo>
                  <a:lnTo>
                    <a:pt x="687" y="590"/>
                  </a:lnTo>
                  <a:close/>
                  <a:moveTo>
                    <a:pt x="781" y="527"/>
                  </a:moveTo>
                  <a:lnTo>
                    <a:pt x="781" y="527"/>
                  </a:lnTo>
                  <a:lnTo>
                    <a:pt x="750" y="537"/>
                  </a:lnTo>
                  <a:lnTo>
                    <a:pt x="715" y="549"/>
                  </a:lnTo>
                  <a:lnTo>
                    <a:pt x="679" y="556"/>
                  </a:lnTo>
                  <a:lnTo>
                    <a:pt x="660" y="560"/>
                  </a:lnTo>
                  <a:lnTo>
                    <a:pt x="645" y="561"/>
                  </a:lnTo>
                  <a:lnTo>
                    <a:pt x="645" y="561"/>
                  </a:lnTo>
                  <a:lnTo>
                    <a:pt x="636" y="553"/>
                  </a:lnTo>
                  <a:lnTo>
                    <a:pt x="636" y="553"/>
                  </a:lnTo>
                  <a:lnTo>
                    <a:pt x="687" y="536"/>
                  </a:lnTo>
                  <a:lnTo>
                    <a:pt x="735" y="520"/>
                  </a:lnTo>
                  <a:lnTo>
                    <a:pt x="803" y="495"/>
                  </a:lnTo>
                  <a:lnTo>
                    <a:pt x="803" y="495"/>
                  </a:lnTo>
                  <a:lnTo>
                    <a:pt x="793" y="512"/>
                  </a:lnTo>
                  <a:lnTo>
                    <a:pt x="781" y="527"/>
                  </a:lnTo>
                  <a:lnTo>
                    <a:pt x="781" y="527"/>
                  </a:lnTo>
                  <a:close/>
                  <a:moveTo>
                    <a:pt x="811" y="469"/>
                  </a:moveTo>
                  <a:lnTo>
                    <a:pt x="811" y="469"/>
                  </a:lnTo>
                  <a:lnTo>
                    <a:pt x="742" y="495"/>
                  </a:lnTo>
                  <a:lnTo>
                    <a:pt x="686" y="515"/>
                  </a:lnTo>
                  <a:lnTo>
                    <a:pt x="621" y="536"/>
                  </a:lnTo>
                  <a:lnTo>
                    <a:pt x="621" y="536"/>
                  </a:lnTo>
                  <a:lnTo>
                    <a:pt x="612" y="526"/>
                  </a:lnTo>
                  <a:lnTo>
                    <a:pt x="612" y="526"/>
                  </a:lnTo>
                  <a:lnTo>
                    <a:pt x="818" y="435"/>
                  </a:lnTo>
                  <a:lnTo>
                    <a:pt x="818" y="435"/>
                  </a:lnTo>
                  <a:lnTo>
                    <a:pt x="815" y="452"/>
                  </a:lnTo>
                  <a:lnTo>
                    <a:pt x="811" y="469"/>
                  </a:lnTo>
                  <a:lnTo>
                    <a:pt x="811" y="469"/>
                  </a:lnTo>
                  <a:close/>
                  <a:moveTo>
                    <a:pt x="725" y="308"/>
                  </a:moveTo>
                  <a:lnTo>
                    <a:pt x="725" y="308"/>
                  </a:lnTo>
                  <a:lnTo>
                    <a:pt x="728" y="308"/>
                  </a:lnTo>
                  <a:lnTo>
                    <a:pt x="730" y="309"/>
                  </a:lnTo>
                  <a:lnTo>
                    <a:pt x="730" y="309"/>
                  </a:lnTo>
                  <a:lnTo>
                    <a:pt x="732" y="313"/>
                  </a:lnTo>
                  <a:lnTo>
                    <a:pt x="732" y="313"/>
                  </a:lnTo>
                  <a:lnTo>
                    <a:pt x="732" y="325"/>
                  </a:lnTo>
                  <a:lnTo>
                    <a:pt x="735" y="338"/>
                  </a:lnTo>
                  <a:lnTo>
                    <a:pt x="742" y="350"/>
                  </a:lnTo>
                  <a:lnTo>
                    <a:pt x="749" y="362"/>
                  </a:lnTo>
                  <a:lnTo>
                    <a:pt x="759" y="372"/>
                  </a:lnTo>
                  <a:lnTo>
                    <a:pt x="771" y="383"/>
                  </a:lnTo>
                  <a:lnTo>
                    <a:pt x="784" y="389"/>
                  </a:lnTo>
                  <a:lnTo>
                    <a:pt x="801" y="393"/>
                  </a:lnTo>
                  <a:lnTo>
                    <a:pt x="806" y="359"/>
                  </a:lnTo>
                  <a:lnTo>
                    <a:pt x="806" y="359"/>
                  </a:lnTo>
                  <a:lnTo>
                    <a:pt x="796" y="357"/>
                  </a:lnTo>
                  <a:lnTo>
                    <a:pt x="788" y="352"/>
                  </a:lnTo>
                  <a:lnTo>
                    <a:pt x="781" y="347"/>
                  </a:lnTo>
                  <a:lnTo>
                    <a:pt x="774" y="340"/>
                  </a:lnTo>
                  <a:lnTo>
                    <a:pt x="771" y="333"/>
                  </a:lnTo>
                  <a:lnTo>
                    <a:pt x="767" y="325"/>
                  </a:lnTo>
                  <a:lnTo>
                    <a:pt x="766" y="318"/>
                  </a:lnTo>
                  <a:lnTo>
                    <a:pt x="766" y="313"/>
                  </a:lnTo>
                  <a:lnTo>
                    <a:pt x="766" y="313"/>
                  </a:lnTo>
                  <a:lnTo>
                    <a:pt x="764" y="303"/>
                  </a:lnTo>
                  <a:lnTo>
                    <a:pt x="762" y="294"/>
                  </a:lnTo>
                  <a:lnTo>
                    <a:pt x="757" y="289"/>
                  </a:lnTo>
                  <a:lnTo>
                    <a:pt x="754" y="284"/>
                  </a:lnTo>
                  <a:lnTo>
                    <a:pt x="754" y="284"/>
                  </a:lnTo>
                  <a:lnTo>
                    <a:pt x="745" y="279"/>
                  </a:lnTo>
                  <a:lnTo>
                    <a:pt x="737" y="275"/>
                  </a:lnTo>
                  <a:lnTo>
                    <a:pt x="728" y="274"/>
                  </a:lnTo>
                  <a:lnTo>
                    <a:pt x="725" y="274"/>
                  </a:lnTo>
                  <a:lnTo>
                    <a:pt x="704" y="274"/>
                  </a:lnTo>
                  <a:lnTo>
                    <a:pt x="704" y="274"/>
                  </a:lnTo>
                  <a:lnTo>
                    <a:pt x="704" y="258"/>
                  </a:lnTo>
                  <a:lnTo>
                    <a:pt x="703" y="243"/>
                  </a:lnTo>
                  <a:lnTo>
                    <a:pt x="699" y="228"/>
                  </a:lnTo>
                  <a:lnTo>
                    <a:pt x="696" y="221"/>
                  </a:lnTo>
                  <a:lnTo>
                    <a:pt x="692" y="214"/>
                  </a:lnTo>
                  <a:lnTo>
                    <a:pt x="692" y="214"/>
                  </a:lnTo>
                  <a:lnTo>
                    <a:pt x="687" y="209"/>
                  </a:lnTo>
                  <a:lnTo>
                    <a:pt x="682" y="206"/>
                  </a:lnTo>
                  <a:lnTo>
                    <a:pt x="675" y="204"/>
                  </a:lnTo>
                  <a:lnTo>
                    <a:pt x="669" y="202"/>
                  </a:lnTo>
                  <a:lnTo>
                    <a:pt x="669" y="202"/>
                  </a:lnTo>
                  <a:lnTo>
                    <a:pt x="662" y="201"/>
                  </a:lnTo>
                  <a:lnTo>
                    <a:pt x="657" y="197"/>
                  </a:lnTo>
                  <a:lnTo>
                    <a:pt x="653" y="194"/>
                  </a:lnTo>
                  <a:lnTo>
                    <a:pt x="653" y="189"/>
                  </a:lnTo>
                  <a:lnTo>
                    <a:pt x="653" y="161"/>
                  </a:lnTo>
                  <a:lnTo>
                    <a:pt x="619" y="161"/>
                  </a:lnTo>
                  <a:lnTo>
                    <a:pt x="619" y="187"/>
                  </a:lnTo>
                  <a:lnTo>
                    <a:pt x="619" y="187"/>
                  </a:lnTo>
                  <a:lnTo>
                    <a:pt x="619" y="192"/>
                  </a:lnTo>
                  <a:lnTo>
                    <a:pt x="619" y="199"/>
                  </a:lnTo>
                  <a:lnTo>
                    <a:pt x="623" y="209"/>
                  </a:lnTo>
                  <a:lnTo>
                    <a:pt x="629" y="219"/>
                  </a:lnTo>
                  <a:lnTo>
                    <a:pt x="629" y="219"/>
                  </a:lnTo>
                  <a:lnTo>
                    <a:pt x="636" y="224"/>
                  </a:lnTo>
                  <a:lnTo>
                    <a:pt x="643" y="229"/>
                  </a:lnTo>
                  <a:lnTo>
                    <a:pt x="653" y="235"/>
                  </a:lnTo>
                  <a:lnTo>
                    <a:pt x="667" y="236"/>
                  </a:lnTo>
                  <a:lnTo>
                    <a:pt x="667" y="236"/>
                  </a:lnTo>
                  <a:lnTo>
                    <a:pt x="669" y="241"/>
                  </a:lnTo>
                  <a:lnTo>
                    <a:pt x="670" y="250"/>
                  </a:lnTo>
                  <a:lnTo>
                    <a:pt x="670" y="274"/>
                  </a:lnTo>
                  <a:lnTo>
                    <a:pt x="616" y="274"/>
                  </a:lnTo>
                  <a:lnTo>
                    <a:pt x="616" y="308"/>
                  </a:lnTo>
                  <a:lnTo>
                    <a:pt x="725" y="308"/>
                  </a:lnTo>
                  <a:lnTo>
                    <a:pt x="725" y="3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70FD9CA4-0C31-4EBA-8F7C-737219F923E0}"/>
              </a:ext>
            </a:extLst>
          </p:cNvPr>
          <p:cNvSpPr txBox="1"/>
          <p:nvPr/>
        </p:nvSpPr>
        <p:spPr>
          <a:xfrm>
            <a:off x="1934251" y="1184143"/>
            <a:ext cx="707590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1400" dirty="0">
                <a:latin typeface="Segoe UI" panose="020B0502040204020203" pitchFamily="34" charset="0"/>
                <a:cs typeface="Segoe UI" panose="020B0502040204020203" pitchFamily="34" charset="0"/>
              </a:rPr>
              <a:t>Allows the client to have a ‘snap shot’ of underlying drivers to behaviours that cannot be spotted at interview. What you see is not always what you get – TCC shows what a candidate really has in their core.</a:t>
            </a:r>
          </a:p>
          <a:p>
            <a:pPr lvl="0"/>
            <a:endParaRPr lang="en-GB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r>
              <a:rPr lang="en-GB" sz="1400" dirty="0">
                <a:latin typeface="Segoe UI" panose="020B0502040204020203" pitchFamily="34" charset="0"/>
                <a:cs typeface="Segoe UI" panose="020B0502040204020203" pitchFamily="34" charset="0"/>
              </a:rPr>
              <a:t> </a:t>
            </a:r>
          </a:p>
          <a:p>
            <a:pPr lvl="0"/>
            <a:r>
              <a:rPr lang="en-GB" sz="1400" dirty="0">
                <a:latin typeface="Segoe UI" panose="020B0502040204020203" pitchFamily="34" charset="0"/>
                <a:cs typeface="Segoe UI" panose="020B0502040204020203" pitchFamily="34" charset="0"/>
              </a:rPr>
              <a:t>Provides the candidate with immediate feedback and tips for their own development.</a:t>
            </a:r>
          </a:p>
          <a:p>
            <a:pPr lvl="0"/>
            <a:endParaRPr lang="en-GB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endParaRPr lang="en-GB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endParaRPr lang="en-GB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r>
              <a:rPr lang="en-GB" sz="1400" dirty="0">
                <a:latin typeface="Segoe UI" panose="020B0502040204020203" pitchFamily="34" charset="0"/>
                <a:cs typeface="Segoe UI" panose="020B0502040204020203" pitchFamily="34" charset="0"/>
              </a:rPr>
              <a:t>Removes bias from an interview process.</a:t>
            </a:r>
          </a:p>
          <a:p>
            <a:pPr lvl="0"/>
            <a:endParaRPr lang="en-GB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endParaRPr lang="en-GB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endParaRPr lang="en-GB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r>
              <a:rPr lang="en-GB" sz="1400" dirty="0">
                <a:latin typeface="Segoe UI" panose="020B0502040204020203" pitchFamily="34" charset="0"/>
                <a:cs typeface="Segoe UI" panose="020B0502040204020203" pitchFamily="34" charset="0"/>
              </a:rPr>
              <a:t>Allows you to see whether someone can tap into or has innate drive and potential.</a:t>
            </a:r>
          </a:p>
          <a:p>
            <a:pPr lvl="0"/>
            <a:endParaRPr lang="en-GB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endParaRPr lang="en-GB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endParaRPr lang="en-GB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r>
              <a:rPr lang="en-GB" sz="1400" dirty="0">
                <a:latin typeface="Segoe UI" panose="020B0502040204020203" pitchFamily="34" charset="0"/>
                <a:cs typeface="Segoe UI" panose="020B0502040204020203" pitchFamily="34" charset="0"/>
              </a:rPr>
              <a:t>Flags any risk profiles around team behaviours, resilience and risk taking.</a:t>
            </a:r>
          </a:p>
          <a:p>
            <a:pPr lvl="0"/>
            <a:endParaRPr lang="en-GB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endParaRPr lang="en-GB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endParaRPr lang="en-GB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r>
              <a:rPr lang="en-GB" sz="1400" dirty="0">
                <a:latin typeface="Segoe UI" panose="020B0502040204020203" pitchFamily="34" charset="0"/>
                <a:cs typeface="Segoe UI" panose="020B0502040204020203" pitchFamily="34" charset="0"/>
              </a:rPr>
              <a:t>Can feed into ongoing personal development plans for successful hires.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5DD8F4D-D502-4F7A-822F-0452ABB966F3}"/>
              </a:ext>
            </a:extLst>
          </p:cNvPr>
          <p:cNvGrpSpPr/>
          <p:nvPr/>
        </p:nvGrpSpPr>
        <p:grpSpPr>
          <a:xfrm>
            <a:off x="1035729" y="1242233"/>
            <a:ext cx="572583" cy="572583"/>
            <a:chOff x="1024343" y="1242233"/>
            <a:chExt cx="572583" cy="572583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4E9F7F0-7AF8-4295-AE20-466DDBA23CA5}"/>
                </a:ext>
              </a:extLst>
            </p:cNvPr>
            <p:cNvSpPr/>
            <p:nvPr/>
          </p:nvSpPr>
          <p:spPr>
            <a:xfrm>
              <a:off x="1024343" y="1242233"/>
              <a:ext cx="572583" cy="572583"/>
            </a:xfrm>
            <a:prstGeom prst="ellipse">
              <a:avLst/>
            </a:prstGeom>
            <a:solidFill>
              <a:srgbClr val="239F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6" name="Graphic 5" descr="Camera outline">
              <a:extLst>
                <a:ext uri="{FF2B5EF4-FFF2-40B4-BE49-F238E27FC236}">
                  <a16:creationId xmlns:a16="http://schemas.microsoft.com/office/drawing/2014/main" id="{3B747AE7-E01A-4562-88FC-A51B3315A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22235" y="1314411"/>
              <a:ext cx="387684" cy="387684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EEFF99A-F42D-4CE6-BE3B-98884CF26E24}"/>
              </a:ext>
            </a:extLst>
          </p:cNvPr>
          <p:cNvGrpSpPr/>
          <p:nvPr/>
        </p:nvGrpSpPr>
        <p:grpSpPr>
          <a:xfrm>
            <a:off x="1035729" y="5603196"/>
            <a:ext cx="572583" cy="572583"/>
            <a:chOff x="1042702" y="5697410"/>
            <a:chExt cx="572583" cy="572583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A7C4EFE-4DB0-4441-A706-B44879B2EC65}"/>
                </a:ext>
              </a:extLst>
            </p:cNvPr>
            <p:cNvSpPr/>
            <p:nvPr/>
          </p:nvSpPr>
          <p:spPr>
            <a:xfrm>
              <a:off x="1042702" y="5697410"/>
              <a:ext cx="572583" cy="572583"/>
            </a:xfrm>
            <a:prstGeom prst="ellipse">
              <a:avLst/>
            </a:prstGeom>
            <a:solidFill>
              <a:srgbClr val="239F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8" name="Graphic 7" descr="Arrow circle with solid fill">
              <a:extLst>
                <a:ext uri="{FF2B5EF4-FFF2-40B4-BE49-F238E27FC236}">
                  <a16:creationId xmlns:a16="http://schemas.microsoft.com/office/drawing/2014/main" id="{D08151E6-F120-4BC7-B736-CE02C3FB5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83361" y="5755065"/>
              <a:ext cx="469097" cy="469097"/>
            </a:xfrm>
            <a:prstGeom prst="rect">
              <a:avLst/>
            </a:prstGeom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80EBB9D2-078C-42BD-8AD4-DE158F8B68B2}"/>
              </a:ext>
            </a:extLst>
          </p:cNvPr>
          <p:cNvSpPr txBox="1"/>
          <p:nvPr/>
        </p:nvSpPr>
        <p:spPr>
          <a:xfrm>
            <a:off x="3026633" y="6389269"/>
            <a:ext cx="4945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</a:rPr>
              <a:t>Brought to you by authorised agent recruitment-tests.co.uk and iiop.co.uk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B8ED2A-CEB6-461F-8511-BCE59D48F5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5485" y="6322064"/>
            <a:ext cx="137171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100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bank of england logo">
            <a:extLst>
              <a:ext uri="{FF2B5EF4-FFF2-40B4-BE49-F238E27FC236}">
                <a16:creationId xmlns:a16="http://schemas.microsoft.com/office/drawing/2014/main" id="{967DB777-8FED-4BAD-9E7E-11E7FC269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535" y="4880609"/>
            <a:ext cx="1778198" cy="889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 descr="A close up of a logo&#10;&#10;Description automatically generated">
            <a:extLst>
              <a:ext uri="{FF2B5EF4-FFF2-40B4-BE49-F238E27FC236}">
                <a16:creationId xmlns:a16="http://schemas.microsoft.com/office/drawing/2014/main" id="{780ADFA5-9F60-4DE2-8B4B-F669926BC46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32" b="13778"/>
          <a:stretch/>
        </p:blipFill>
        <p:spPr>
          <a:xfrm>
            <a:off x="2441286" y="2706145"/>
            <a:ext cx="1152525" cy="802042"/>
          </a:xfrm>
          <a:prstGeom prst="rect">
            <a:avLst/>
          </a:prstGeom>
        </p:spPr>
      </p:pic>
      <p:pic>
        <p:nvPicPr>
          <p:cNvPr id="13" name="Picture 22" descr="Image result for river and mercantile logo">
            <a:extLst>
              <a:ext uri="{FF2B5EF4-FFF2-40B4-BE49-F238E27FC236}">
                <a16:creationId xmlns:a16="http://schemas.microsoft.com/office/drawing/2014/main" id="{B7E47BB4-97C1-43AF-8918-1BFD16060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911" y="2199353"/>
            <a:ext cx="1117089" cy="23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8" descr="Image result for terra firma logo">
            <a:extLst>
              <a:ext uri="{FF2B5EF4-FFF2-40B4-BE49-F238E27FC236}">
                <a16:creationId xmlns:a16="http://schemas.microsoft.com/office/drawing/2014/main" id="{E01032A3-6B3E-4A4F-AE5C-4CFDD8E3AD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42" b="33497"/>
          <a:stretch/>
        </p:blipFill>
        <p:spPr bwMode="auto">
          <a:xfrm>
            <a:off x="6442566" y="1810488"/>
            <a:ext cx="1021907" cy="246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4" descr="Image result for deepcrawl logo">
            <a:extLst>
              <a:ext uri="{FF2B5EF4-FFF2-40B4-BE49-F238E27FC236}">
                <a16:creationId xmlns:a16="http://schemas.microsoft.com/office/drawing/2014/main" id="{45AC067F-FD3C-40CA-B277-15A29B930F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84" b="28940"/>
          <a:stretch/>
        </p:blipFill>
        <p:spPr bwMode="auto">
          <a:xfrm>
            <a:off x="6549099" y="4596045"/>
            <a:ext cx="1587141" cy="398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6" descr="Image result for oxford university logo">
            <a:extLst>
              <a:ext uri="{FF2B5EF4-FFF2-40B4-BE49-F238E27FC236}">
                <a16:creationId xmlns:a16="http://schemas.microsoft.com/office/drawing/2014/main" id="{DDFB1F30-6647-4DE4-AE43-7DF8EB813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04" y="5180548"/>
            <a:ext cx="1333961" cy="44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8" descr="Image result for lloyds banking group logo">
            <a:extLst>
              <a:ext uri="{FF2B5EF4-FFF2-40B4-BE49-F238E27FC236}">
                <a16:creationId xmlns:a16="http://schemas.microsoft.com/office/drawing/2014/main" id="{DC24E63E-A4D5-4E8C-BC2F-3EB9E969F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884" y="2093484"/>
            <a:ext cx="705872" cy="33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0" descr="Image result for northgate logo">
            <a:extLst>
              <a:ext uri="{FF2B5EF4-FFF2-40B4-BE49-F238E27FC236}">
                <a16:creationId xmlns:a16="http://schemas.microsoft.com/office/drawing/2014/main" id="{8A025E67-26FE-47AB-95DE-6141F5EA5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401" y="3705291"/>
            <a:ext cx="1564839" cy="22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2" descr="Image result for money advice service logo">
            <a:extLst>
              <a:ext uri="{FF2B5EF4-FFF2-40B4-BE49-F238E27FC236}">
                <a16:creationId xmlns:a16="http://schemas.microsoft.com/office/drawing/2014/main" id="{6427A76B-7ED6-453D-91F5-56246A7C6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3" y="2189991"/>
            <a:ext cx="712678" cy="46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4" descr="Image result for cabinet office logo">
            <a:extLst>
              <a:ext uri="{FF2B5EF4-FFF2-40B4-BE49-F238E27FC236}">
                <a16:creationId xmlns:a16="http://schemas.microsoft.com/office/drawing/2014/main" id="{72AE03F8-1F04-4A89-84CF-2314FC60B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39" y="3624075"/>
            <a:ext cx="1178768" cy="446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50" descr="Image result for network rail logo">
            <a:extLst>
              <a:ext uri="{FF2B5EF4-FFF2-40B4-BE49-F238E27FC236}">
                <a16:creationId xmlns:a16="http://schemas.microsoft.com/office/drawing/2014/main" id="{37F07E0C-F813-41CA-80C3-C57F7EE0D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670" y="2304846"/>
            <a:ext cx="1154023" cy="433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2" descr="Image result for oman aviation group logo">
            <a:extLst>
              <a:ext uri="{FF2B5EF4-FFF2-40B4-BE49-F238E27FC236}">
                <a16:creationId xmlns:a16="http://schemas.microsoft.com/office/drawing/2014/main" id="{BF7E0CC1-A6C3-4050-84E6-4B4963AF05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56" b="34220"/>
          <a:stretch/>
        </p:blipFill>
        <p:spPr bwMode="auto">
          <a:xfrm>
            <a:off x="3801409" y="4420075"/>
            <a:ext cx="2268317" cy="588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4" descr="Image result for love crafts logo">
            <a:extLst>
              <a:ext uri="{FF2B5EF4-FFF2-40B4-BE49-F238E27FC236}">
                <a16:creationId xmlns:a16="http://schemas.microsoft.com/office/drawing/2014/main" id="{9149A867-DC4B-4786-857B-85E06D82C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712" y="3886377"/>
            <a:ext cx="913010" cy="602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object 2">
            <a:extLst>
              <a:ext uri="{FF2B5EF4-FFF2-40B4-BE49-F238E27FC236}">
                <a16:creationId xmlns:a16="http://schemas.microsoft.com/office/drawing/2014/main" id="{969D37E9-7D9C-44F1-A7E0-F40EED0B88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33835" y="330231"/>
            <a:ext cx="439413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GB" spc="100" dirty="0"/>
              <a:t>SUMMARY OF OUR EXPERIENCE</a:t>
            </a:r>
            <a:endParaRPr spc="1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9020E4-6740-4A10-BFD4-BC58E9CB393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31206" y="5116605"/>
            <a:ext cx="822614" cy="572539"/>
          </a:xfrm>
          <a:prstGeom prst="rect">
            <a:avLst/>
          </a:prstGeom>
        </p:spPr>
      </p:pic>
      <p:pic>
        <p:nvPicPr>
          <p:cNvPr id="1028" name="Picture 4" descr="Image result for king's college london logo">
            <a:extLst>
              <a:ext uri="{FF2B5EF4-FFF2-40B4-BE49-F238E27FC236}">
                <a16:creationId xmlns:a16="http://schemas.microsoft.com/office/drawing/2014/main" id="{F8E2C8EB-A330-4B7B-A184-CBF91875D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392" y="4572000"/>
            <a:ext cx="552608" cy="32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8726DAB-6949-48CC-951A-4717669AF113}"/>
              </a:ext>
            </a:extLst>
          </p:cNvPr>
          <p:cNvSpPr/>
          <p:nvPr/>
        </p:nvSpPr>
        <p:spPr>
          <a:xfrm>
            <a:off x="1597052" y="930255"/>
            <a:ext cx="671189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lang="en-GB" sz="1300" dirty="0">
                <a:solidFill>
                  <a:srgbClr val="239F87"/>
                </a:solidFill>
                <a:latin typeface="Segoe UI"/>
                <a:cs typeface="Segoe UI"/>
              </a:rPr>
              <a:t>TCC has worked with a wide range of Companies and Government departments, across a range of functions, industries and countries</a:t>
            </a:r>
          </a:p>
        </p:txBody>
      </p:sp>
      <p:pic>
        <p:nvPicPr>
          <p:cNvPr id="3" name="Picture 2" descr="Image result for british business bank logo">
            <a:extLst>
              <a:ext uri="{FF2B5EF4-FFF2-40B4-BE49-F238E27FC236}">
                <a16:creationId xmlns:a16="http://schemas.microsoft.com/office/drawing/2014/main" id="{B5C10AD0-F3EC-4B49-BB5D-078D607DC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194" y="2684130"/>
            <a:ext cx="923879" cy="342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1BFA923-4F45-488E-B240-7ACCE0D14B23}"/>
              </a:ext>
            </a:extLst>
          </p:cNvPr>
          <p:cNvSpPr/>
          <p:nvPr/>
        </p:nvSpPr>
        <p:spPr>
          <a:xfrm>
            <a:off x="885512" y="1676400"/>
            <a:ext cx="2797525" cy="2659159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1000" i="1" dirty="0">
                <a:solidFill>
                  <a:schemeClr val="bg1">
                    <a:lumMod val="50000"/>
                  </a:schemeClr>
                </a:solidFill>
              </a:rPr>
              <a:t>Government departments and regulatory bodies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F2CB80B-6BCC-4024-A7EF-93CBA47B8F85}"/>
              </a:ext>
            </a:extLst>
          </p:cNvPr>
          <p:cNvSpPr/>
          <p:nvPr/>
        </p:nvSpPr>
        <p:spPr>
          <a:xfrm>
            <a:off x="3799797" y="1676401"/>
            <a:ext cx="5523695" cy="1550097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1000" i="1" dirty="0">
                <a:solidFill>
                  <a:schemeClr val="bg1">
                    <a:lumMod val="50000"/>
                  </a:schemeClr>
                </a:solidFill>
              </a:rPr>
              <a:t>Financial and professional services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4F121E7-F8F4-4918-86B9-0E2F61AE5131}"/>
              </a:ext>
            </a:extLst>
          </p:cNvPr>
          <p:cNvSpPr/>
          <p:nvPr/>
        </p:nvSpPr>
        <p:spPr>
          <a:xfrm>
            <a:off x="3799797" y="3355588"/>
            <a:ext cx="2346791" cy="2508309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1000" i="1" dirty="0">
                <a:solidFill>
                  <a:schemeClr val="bg1">
                    <a:lumMod val="50000"/>
                  </a:schemeClr>
                </a:solidFill>
              </a:rPr>
              <a:t>Sample international clients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20055E0-50BE-446B-8C0A-63030A5E53E2}"/>
              </a:ext>
            </a:extLst>
          </p:cNvPr>
          <p:cNvSpPr/>
          <p:nvPr/>
        </p:nvSpPr>
        <p:spPr>
          <a:xfrm>
            <a:off x="6324600" y="3355588"/>
            <a:ext cx="2989133" cy="2508309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1000" i="1" dirty="0">
                <a:solidFill>
                  <a:schemeClr val="bg1">
                    <a:lumMod val="50000"/>
                  </a:schemeClr>
                </a:solidFill>
              </a:rPr>
              <a:t>Other selected experience</a:t>
            </a:r>
          </a:p>
        </p:txBody>
      </p:sp>
      <p:pic>
        <p:nvPicPr>
          <p:cNvPr id="23" name="Picture 46" descr="Image result for dept for education logo">
            <a:extLst>
              <a:ext uri="{FF2B5EF4-FFF2-40B4-BE49-F238E27FC236}">
                <a16:creationId xmlns:a16="http://schemas.microsoft.com/office/drawing/2014/main" id="{A12306C0-604B-471F-96C8-3A867218C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437" y="3603200"/>
            <a:ext cx="957219" cy="566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6AD4B9-7A54-4F4B-8B94-E9AB00D8A51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588101" y="1981200"/>
            <a:ext cx="608906" cy="508045"/>
          </a:xfrm>
          <a:prstGeom prst="rect">
            <a:avLst/>
          </a:prstGeom>
        </p:spPr>
      </p:pic>
      <p:pic>
        <p:nvPicPr>
          <p:cNvPr id="9" name="Picture 12" descr="Image result for kpmg logo">
            <a:extLst>
              <a:ext uri="{FF2B5EF4-FFF2-40B4-BE49-F238E27FC236}">
                <a16:creationId xmlns:a16="http://schemas.microsoft.com/office/drawing/2014/main" id="{35D1566E-7B9E-4AC4-BC44-0E398B76D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646470"/>
            <a:ext cx="631562" cy="261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51C9ADD-5848-4F3E-9CF4-9028E4C7A0EA}"/>
              </a:ext>
            </a:extLst>
          </p:cNvPr>
          <p:cNvSpPr/>
          <p:nvPr/>
        </p:nvSpPr>
        <p:spPr>
          <a:xfrm>
            <a:off x="885512" y="4430412"/>
            <a:ext cx="2797525" cy="1433486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1000" i="1" dirty="0">
                <a:solidFill>
                  <a:schemeClr val="bg1">
                    <a:lumMod val="50000"/>
                  </a:schemeClr>
                </a:solidFill>
              </a:rPr>
              <a:t>Higher education</a:t>
            </a:r>
          </a:p>
        </p:txBody>
      </p:sp>
      <p:sp>
        <p:nvSpPr>
          <p:cNvPr id="34" name="Slide Number Placeholder 3">
            <a:extLst>
              <a:ext uri="{FF2B5EF4-FFF2-40B4-BE49-F238E27FC236}">
                <a16:creationId xmlns:a16="http://schemas.microsoft.com/office/drawing/2014/main" id="{32895BD7-1711-454A-934B-6FB0A1D26E97}"/>
              </a:ext>
            </a:extLst>
          </p:cNvPr>
          <p:cNvSpPr txBox="1">
            <a:spLocks/>
          </p:cNvSpPr>
          <p:nvPr/>
        </p:nvSpPr>
        <p:spPr>
          <a:xfrm>
            <a:off x="681037" y="6336813"/>
            <a:ext cx="22288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A5FA99-D393-0746-8F9C-FB74097755ED}" type="slidenum">
              <a:rPr lang="en-GB" sz="1000" smtClean="0">
                <a:solidFill>
                  <a:srgbClr val="239F87"/>
                </a:solidFill>
              </a:rPr>
              <a:pPr/>
              <a:t>6</a:t>
            </a:fld>
            <a:endParaRPr lang="en-GB" sz="1000" dirty="0">
              <a:solidFill>
                <a:srgbClr val="239F87"/>
              </a:solidFill>
            </a:endParaRPr>
          </a:p>
        </p:txBody>
      </p:sp>
      <p:pic>
        <p:nvPicPr>
          <p:cNvPr id="6" name="Picture 4" descr="Image result for barclays bank logo">
            <a:extLst>
              <a:ext uri="{FF2B5EF4-FFF2-40B4-BE49-F238E27FC236}">
                <a16:creationId xmlns:a16="http://schemas.microsoft.com/office/drawing/2014/main" id="{C79F49C4-977C-46BD-B7FB-07BFEC38DD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" t="33046" r="2947" b="30995"/>
          <a:stretch/>
        </p:blipFill>
        <p:spPr bwMode="auto">
          <a:xfrm>
            <a:off x="7800355" y="2663514"/>
            <a:ext cx="1375544" cy="526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hmpps logo">
            <a:extLst>
              <a:ext uri="{FF2B5EF4-FFF2-40B4-BE49-F238E27FC236}">
                <a16:creationId xmlns:a16="http://schemas.microsoft.com/office/drawing/2014/main" id="{CFF6BFBB-9A03-487C-BA52-F910242EC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522" y="2919673"/>
            <a:ext cx="958777" cy="40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Image result for harvard logo">
            <a:extLst>
              <a:ext uri="{FF2B5EF4-FFF2-40B4-BE49-F238E27FC236}">
                <a16:creationId xmlns:a16="http://schemas.microsoft.com/office/drawing/2014/main" id="{0344EE2D-C88F-4B7D-9B45-D0144B70F7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80" b="29669"/>
          <a:stretch/>
        </p:blipFill>
        <p:spPr bwMode="auto">
          <a:xfrm>
            <a:off x="1060763" y="4703370"/>
            <a:ext cx="866480" cy="36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MIT logo">
            <a:extLst>
              <a:ext uri="{FF2B5EF4-FFF2-40B4-BE49-F238E27FC236}">
                <a16:creationId xmlns:a16="http://schemas.microsoft.com/office/drawing/2014/main" id="{64A1CACA-ADA8-4B8F-B3C5-127A0E8C4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277" y="5423888"/>
            <a:ext cx="1271923" cy="300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anglo american logo">
            <a:extLst>
              <a:ext uri="{FF2B5EF4-FFF2-40B4-BE49-F238E27FC236}">
                <a16:creationId xmlns:a16="http://schemas.microsoft.com/office/drawing/2014/main" id="{D3E2DB35-A8AA-479E-A2A3-4FCAE23B41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22" b="28309"/>
          <a:stretch/>
        </p:blipFill>
        <p:spPr bwMode="auto">
          <a:xfrm>
            <a:off x="6559194" y="4059866"/>
            <a:ext cx="1626425" cy="46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hsbc logo">
            <a:extLst>
              <a:ext uri="{FF2B5EF4-FFF2-40B4-BE49-F238E27FC236}">
                <a16:creationId xmlns:a16="http://schemas.microsoft.com/office/drawing/2014/main" id="{86082A2F-CD02-45CB-AFE8-F7B76B5008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52" b="29433"/>
          <a:stretch/>
        </p:blipFill>
        <p:spPr bwMode="auto">
          <a:xfrm>
            <a:off x="8236275" y="2287587"/>
            <a:ext cx="912934" cy="357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result for axa logo">
            <a:extLst>
              <a:ext uri="{FF2B5EF4-FFF2-40B4-BE49-F238E27FC236}">
                <a16:creationId xmlns:a16="http://schemas.microsoft.com/office/drawing/2014/main" id="{FE6B9DBA-158B-48C1-8CF0-F20B8ACA7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842" y="2662703"/>
            <a:ext cx="385459" cy="38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mage result for DLG logo">
            <a:extLst>
              <a:ext uri="{FF2B5EF4-FFF2-40B4-BE49-F238E27FC236}">
                <a16:creationId xmlns:a16="http://schemas.microsoft.com/office/drawing/2014/main" id="{91D66760-FC03-4AE1-B662-9F846123F5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3" t="35015" r="8002" b="36458"/>
          <a:stretch/>
        </p:blipFill>
        <p:spPr bwMode="auto">
          <a:xfrm>
            <a:off x="8368423" y="1791462"/>
            <a:ext cx="975353" cy="345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 result for tata logo">
            <a:extLst>
              <a:ext uri="{FF2B5EF4-FFF2-40B4-BE49-F238E27FC236}">
                <a16:creationId xmlns:a16="http://schemas.microsoft.com/office/drawing/2014/main" id="{1A383AB8-4F97-454F-8EBB-E7D2C4F865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2" r="19307"/>
          <a:stretch/>
        </p:blipFill>
        <p:spPr bwMode="auto">
          <a:xfrm>
            <a:off x="5482436" y="3445697"/>
            <a:ext cx="551847" cy="518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Image result for mahindra logo">
            <a:extLst>
              <a:ext uri="{FF2B5EF4-FFF2-40B4-BE49-F238E27FC236}">
                <a16:creationId xmlns:a16="http://schemas.microsoft.com/office/drawing/2014/main" id="{2C104604-C9C0-45F5-82B7-AF928E8CA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502" y="3694973"/>
            <a:ext cx="928637" cy="464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Image result for food folk logo">
            <a:extLst>
              <a:ext uri="{FF2B5EF4-FFF2-40B4-BE49-F238E27FC236}">
                <a16:creationId xmlns:a16="http://schemas.microsoft.com/office/drawing/2014/main" id="{DAA2649F-9E84-46CE-8102-F1235A6B8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767" y="5029200"/>
            <a:ext cx="1946335" cy="74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Image result for emirates logo">
            <a:extLst>
              <a:ext uri="{FF2B5EF4-FFF2-40B4-BE49-F238E27FC236}">
                <a16:creationId xmlns:a16="http://schemas.microsoft.com/office/drawing/2014/main" id="{2CB97B61-FC00-445C-9167-34EA87DA5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431" y="3902442"/>
            <a:ext cx="669649" cy="48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cambridge university logo">
            <a:extLst>
              <a:ext uri="{FF2B5EF4-FFF2-40B4-BE49-F238E27FC236}">
                <a16:creationId xmlns:a16="http://schemas.microsoft.com/office/drawing/2014/main" id="{9F42340D-C3C9-4AF7-8DF5-1E56AD013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682" y="4989737"/>
            <a:ext cx="1277827" cy="33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Grant Thornton's Neal Taylor comments on the Construction Output ...">
            <a:extLst>
              <a:ext uri="{FF2B5EF4-FFF2-40B4-BE49-F238E27FC236}">
                <a16:creationId xmlns:a16="http://schemas.microsoft.com/office/drawing/2014/main" id="{B978D760-CCFF-4216-B475-E5960CF91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321" y="2532557"/>
            <a:ext cx="1105361" cy="61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2" descr="Image result for fca logo">
            <a:extLst>
              <a:ext uri="{FF2B5EF4-FFF2-40B4-BE49-F238E27FC236}">
                <a16:creationId xmlns:a16="http://schemas.microsoft.com/office/drawing/2014/main" id="{9C21E172-CCD7-4B96-BA04-1C2A951BB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231" y="1998709"/>
            <a:ext cx="824617" cy="50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B13D1F67-14F0-4B02-8F5F-080C78B72301}"/>
              </a:ext>
            </a:extLst>
          </p:cNvPr>
          <p:cNvSpPr txBox="1"/>
          <p:nvPr/>
        </p:nvSpPr>
        <p:spPr>
          <a:xfrm>
            <a:off x="3240335" y="6376343"/>
            <a:ext cx="48959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</a:rPr>
              <a:t>Brought to you by authorised agent recruitment-tests.co.uk and iiop.co.uk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4AE469-6C71-41C8-8408-3E727355CA70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289522" y="6248242"/>
            <a:ext cx="137171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556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6B9C9B3-B331-40AF-9118-6BEBBC6D0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048" y="3005631"/>
            <a:ext cx="6216713" cy="3583753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EBC5A15-4D95-4873-882D-FD3C0CDDA668}"/>
              </a:ext>
            </a:extLst>
          </p:cNvPr>
          <p:cNvSpPr txBox="1">
            <a:spLocks/>
          </p:cNvSpPr>
          <p:nvPr/>
        </p:nvSpPr>
        <p:spPr>
          <a:xfrm>
            <a:off x="1774782" y="363379"/>
            <a:ext cx="6376313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4BAA8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en-GB" kern="0" dirty="0">
                <a:latin typeface="Segoe UI" panose="020B0502040204020203" pitchFamily="34" charset="0"/>
                <a:cs typeface="Segoe UI" panose="020B0502040204020203" pitchFamily="34" charset="0"/>
              </a:rPr>
              <a:t>COST &amp; SAMPLE OUTPUT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5E81DB1-B023-417D-91C8-CFF871766981}"/>
              </a:ext>
            </a:extLst>
          </p:cNvPr>
          <p:cNvGrpSpPr/>
          <p:nvPr/>
        </p:nvGrpSpPr>
        <p:grpSpPr>
          <a:xfrm>
            <a:off x="1027730" y="873794"/>
            <a:ext cx="8429561" cy="2990395"/>
            <a:chOff x="485774" y="1767357"/>
            <a:chExt cx="8429561" cy="278578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30A57DD-42F6-4D4E-AA50-E0CF5D843791}"/>
                </a:ext>
              </a:extLst>
            </p:cNvPr>
            <p:cNvCxnSpPr>
              <a:cxnSpLocks/>
            </p:cNvCxnSpPr>
            <p:nvPr/>
          </p:nvCxnSpPr>
          <p:spPr>
            <a:xfrm>
              <a:off x="713521" y="2108406"/>
              <a:ext cx="1285875" cy="0"/>
            </a:xfrm>
            <a:prstGeom prst="line">
              <a:avLst/>
            </a:prstGeom>
            <a:solidFill>
              <a:schemeClr val="bg2"/>
            </a:solidFill>
            <a:ln w="12700">
              <a:solidFill>
                <a:srgbClr val="239F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89D5731-09AA-4B2A-B77F-1147EFC816FC}"/>
                </a:ext>
              </a:extLst>
            </p:cNvPr>
            <p:cNvSpPr/>
            <p:nvPr/>
          </p:nvSpPr>
          <p:spPr>
            <a:xfrm>
              <a:off x="2421578" y="2290334"/>
              <a:ext cx="3538866" cy="8929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36000" rIns="108000" bIns="36000" rtlCol="0" anchor="ctr"/>
            <a:lstStyle/>
            <a:p>
              <a:pPr algn="ctr"/>
              <a:r>
                <a:rPr lang="en-GB" sz="1100" dirty="0">
                  <a:solidFill>
                    <a:schemeClr val="tx1"/>
                  </a:solidFill>
                </a:rPr>
                <a:t>Individuals complete TCC online assessment and automatically receive personal report (if desired), along with access to digital support materials (e.g. podcasts). Client is sent candidate report to inform decision making.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AC2A9A6-2AFF-479B-BF1F-DA2222A8D9E8}"/>
                </a:ext>
              </a:extLst>
            </p:cNvPr>
            <p:cNvCxnSpPr/>
            <p:nvPr/>
          </p:nvCxnSpPr>
          <p:spPr>
            <a:xfrm>
              <a:off x="485774" y="4553137"/>
              <a:ext cx="8429561" cy="0"/>
            </a:xfrm>
            <a:prstGeom prst="line">
              <a:avLst/>
            </a:prstGeom>
            <a:solidFill>
              <a:schemeClr val="bg2"/>
            </a:solidFill>
            <a:ln w="1270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623CCDA-43B6-407D-AC24-5187B1C45952}"/>
                </a:ext>
              </a:extLst>
            </p:cNvPr>
            <p:cNvSpPr/>
            <p:nvPr/>
          </p:nvSpPr>
          <p:spPr>
            <a:xfrm>
              <a:off x="710288" y="2290334"/>
              <a:ext cx="1285875" cy="892945"/>
            </a:xfrm>
            <a:prstGeom prst="rect">
              <a:avLst/>
            </a:prstGeom>
            <a:solidFill>
              <a:srgbClr val="239F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GB" sz="1100" dirty="0">
                  <a:solidFill>
                    <a:schemeClr val="bg1"/>
                  </a:solidFill>
                </a:rPr>
                <a:t>TCC Careers Report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36ECF4A-B680-414D-942B-866AD687C8B7}"/>
                </a:ext>
              </a:extLst>
            </p:cNvPr>
            <p:cNvSpPr txBox="1"/>
            <p:nvPr/>
          </p:nvSpPr>
          <p:spPr>
            <a:xfrm>
              <a:off x="710288" y="1837271"/>
              <a:ext cx="1285875" cy="258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/>
                <a:t>Service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921F3E5-BB7B-4193-98E4-29626054094C}"/>
                </a:ext>
              </a:extLst>
            </p:cNvPr>
            <p:cNvCxnSpPr>
              <a:cxnSpLocks/>
            </p:cNvCxnSpPr>
            <p:nvPr/>
          </p:nvCxnSpPr>
          <p:spPr>
            <a:xfrm>
              <a:off x="2421558" y="2093830"/>
              <a:ext cx="3497051" cy="0"/>
            </a:xfrm>
            <a:prstGeom prst="line">
              <a:avLst/>
            </a:prstGeom>
            <a:solidFill>
              <a:schemeClr val="bg2"/>
            </a:solidFill>
            <a:ln w="12700">
              <a:solidFill>
                <a:srgbClr val="239F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8EBF066-3153-49E3-A515-B1BC528D1E25}"/>
                </a:ext>
              </a:extLst>
            </p:cNvPr>
            <p:cNvSpPr txBox="1"/>
            <p:nvPr/>
          </p:nvSpPr>
          <p:spPr>
            <a:xfrm>
              <a:off x="3565985" y="1797729"/>
              <a:ext cx="12858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/>
                <a:t>Description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24ABE69-86E2-4CD9-8488-4A5FE100A5DD}"/>
                </a:ext>
              </a:extLst>
            </p:cNvPr>
            <p:cNvCxnSpPr>
              <a:cxnSpLocks/>
            </p:cNvCxnSpPr>
            <p:nvPr/>
          </p:nvCxnSpPr>
          <p:spPr>
            <a:xfrm>
              <a:off x="6240779" y="2108406"/>
              <a:ext cx="1897645" cy="0"/>
            </a:xfrm>
            <a:prstGeom prst="line">
              <a:avLst/>
            </a:prstGeom>
            <a:solidFill>
              <a:schemeClr val="bg2"/>
            </a:solidFill>
            <a:ln w="12700">
              <a:solidFill>
                <a:srgbClr val="239F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C4C0826-154D-4D70-B48B-2C2B85666B1B}"/>
                </a:ext>
              </a:extLst>
            </p:cNvPr>
            <p:cNvSpPr/>
            <p:nvPr/>
          </p:nvSpPr>
          <p:spPr>
            <a:xfrm flipH="1">
              <a:off x="6222256" y="2273927"/>
              <a:ext cx="1916168" cy="8929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</a:rPr>
                <a:t>£62</a:t>
              </a:r>
            </a:p>
            <a:p>
              <a:pPr algn="ctr"/>
              <a:endParaRPr lang="en-GB" sz="1200" dirty="0">
                <a:solidFill>
                  <a:schemeClr val="tx1"/>
                </a:solidFill>
              </a:endParaRPr>
            </a:p>
            <a:p>
              <a:pPr algn="ctr"/>
              <a:r>
                <a:rPr lang="en-GB" sz="1200" dirty="0">
                  <a:solidFill>
                    <a:schemeClr val="tx2"/>
                  </a:solidFill>
                </a:rPr>
                <a:t>Only at www.recruitment-tests.co.uk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A775B5F-1AF7-4E32-BA41-8CF41AC72AC5}"/>
                </a:ext>
              </a:extLst>
            </p:cNvPr>
            <p:cNvSpPr txBox="1"/>
            <p:nvPr/>
          </p:nvSpPr>
          <p:spPr>
            <a:xfrm>
              <a:off x="6419552" y="1767357"/>
              <a:ext cx="1737395" cy="25804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200" b="1" dirty="0"/>
                <a:t>Price</a:t>
              </a:r>
              <a:endParaRPr lang="en-GB" sz="1000" baseline="30000" dirty="0"/>
            </a:p>
          </p:txBody>
        </p:sp>
      </p:grpSp>
      <p:sp>
        <p:nvSpPr>
          <p:cNvPr id="30" name="Title 1">
            <a:extLst>
              <a:ext uri="{FF2B5EF4-FFF2-40B4-BE49-F238E27FC236}">
                <a16:creationId xmlns:a16="http://schemas.microsoft.com/office/drawing/2014/main" id="{E681BB78-5361-44B6-844C-00A901D00BD8}"/>
              </a:ext>
            </a:extLst>
          </p:cNvPr>
          <p:cNvSpPr txBox="1">
            <a:spLocks/>
          </p:cNvSpPr>
          <p:nvPr/>
        </p:nvSpPr>
        <p:spPr>
          <a:xfrm>
            <a:off x="1659104" y="2866873"/>
            <a:ext cx="6216712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4BAA8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en-GB" kern="0" dirty="0">
                <a:latin typeface="Segoe UI" panose="020B0502040204020203" pitchFamily="34" charset="0"/>
                <a:cs typeface="Segoe UI" panose="020B0502040204020203" pitchFamily="34" charset="0"/>
              </a:rPr>
              <a:t>Sample Output For Authority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7ACFCDC-8723-4BC9-BA72-FA6C1D243AF2}"/>
              </a:ext>
            </a:extLst>
          </p:cNvPr>
          <p:cNvSpPr/>
          <p:nvPr/>
        </p:nvSpPr>
        <p:spPr>
          <a:xfrm>
            <a:off x="1659104" y="3216727"/>
            <a:ext cx="6216713" cy="3321411"/>
          </a:xfrm>
          <a:prstGeom prst="rect">
            <a:avLst/>
          </a:prstGeom>
          <a:ln w="19050">
            <a:solidFill>
              <a:srgbClr val="239F8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48484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8ADA9A-6B92-4623-BE02-B0650B2D0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44" y="6329780"/>
            <a:ext cx="1370617" cy="3658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8444A4-6B17-44FE-8F16-DCD7A5574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761" y="2510394"/>
            <a:ext cx="137171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222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CC_mono">
  <a:themeElements>
    <a:clrScheme name="Custom 8">
      <a:dk1>
        <a:srgbClr val="484848"/>
      </a:dk1>
      <a:lt1>
        <a:srgbClr val="FFFFFF"/>
      </a:lt1>
      <a:dk2>
        <a:srgbClr val="4CAA8C"/>
      </a:dk2>
      <a:lt2>
        <a:srgbClr val="FEFFFF"/>
      </a:lt2>
      <a:accent1>
        <a:srgbClr val="29969E"/>
      </a:accent1>
      <a:accent2>
        <a:srgbClr val="890A7C"/>
      </a:accent2>
      <a:accent3>
        <a:srgbClr val="397F69"/>
      </a:accent3>
      <a:accent4>
        <a:srgbClr val="9FB9BD"/>
      </a:accent4>
      <a:accent5>
        <a:srgbClr val="128FA7"/>
      </a:accent5>
      <a:accent6>
        <a:srgbClr val="ED6E0D"/>
      </a:accent6>
      <a:hlink>
        <a:srgbClr val="B30202"/>
      </a:hlink>
      <a:folHlink>
        <a:srgbClr val="BFBFB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solidFill>
            <a:schemeClr val="tx1"/>
          </a:solidFill>
        </a:ln>
      </a:spPr>
      <a:bodyPr lIns="36000" tIns="36000" rIns="36000" bIns="36000" rtlCol="0" anchor="ctr"/>
      <a:lstStyle>
        <a:defPPr algn="ctr">
          <a:defRPr sz="16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solidFill>
          <a:schemeClr val="bg2"/>
        </a:solidFill>
        <a:ln>
          <a:solidFill>
            <a:schemeClr val="tx1"/>
          </a:solidFill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lnDef>
  </a:objectDefaults>
  <a:extraClrSchemeLst/>
  <a:extLst>
    <a:ext uri="{05A4C25C-085E-4340-85A3-A5531E510DB2}">
      <thm15:themeFamily xmlns:thm15="http://schemas.microsoft.com/office/thememl/2012/main" name="TCC Investor template" id="{655437F6-37BC-463F-9BAF-A92CEB811B78}" vid="{8AD6BB08-1101-4A8E-BBCE-B9D9AE5082D9}"/>
    </a:ext>
  </a:extLst>
</a:theme>
</file>

<file path=ppt/theme/theme3.xml><?xml version="1.0" encoding="utf-8"?>
<a:theme xmlns:a="http://schemas.openxmlformats.org/drawingml/2006/main" name="1_TCC_mono">
  <a:themeElements>
    <a:clrScheme name="Custom 8">
      <a:dk1>
        <a:srgbClr val="484848"/>
      </a:dk1>
      <a:lt1>
        <a:srgbClr val="FFFFFF"/>
      </a:lt1>
      <a:dk2>
        <a:srgbClr val="4CAA8C"/>
      </a:dk2>
      <a:lt2>
        <a:srgbClr val="FEFFFF"/>
      </a:lt2>
      <a:accent1>
        <a:srgbClr val="29969E"/>
      </a:accent1>
      <a:accent2>
        <a:srgbClr val="890A7C"/>
      </a:accent2>
      <a:accent3>
        <a:srgbClr val="397F69"/>
      </a:accent3>
      <a:accent4>
        <a:srgbClr val="9FB9BD"/>
      </a:accent4>
      <a:accent5>
        <a:srgbClr val="128FA7"/>
      </a:accent5>
      <a:accent6>
        <a:srgbClr val="ED6E0D"/>
      </a:accent6>
      <a:hlink>
        <a:srgbClr val="B30202"/>
      </a:hlink>
      <a:folHlink>
        <a:srgbClr val="BFBFB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solidFill>
            <a:schemeClr val="tx1"/>
          </a:solidFill>
        </a:ln>
      </a:spPr>
      <a:bodyPr lIns="36000" tIns="36000" rIns="36000" bIns="36000" rtlCol="0" anchor="ctr"/>
      <a:lstStyle>
        <a:defPPr algn="ctr">
          <a:defRPr sz="16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solidFill>
          <a:schemeClr val="bg2"/>
        </a:solidFill>
        <a:ln>
          <a:solidFill>
            <a:schemeClr val="tx1"/>
          </a:solidFill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lnDef>
  </a:objectDefaults>
  <a:extraClrSchemeLst/>
  <a:extLst>
    <a:ext uri="{05A4C25C-085E-4340-85A3-A5531E510DB2}">
      <thm15:themeFamily xmlns:thm15="http://schemas.microsoft.com/office/thememl/2012/main" name="TCC Investor template" id="{655437F6-37BC-463F-9BAF-A92CEB811B78}" vid="{8AD6BB08-1101-4A8E-BBCE-B9D9AE5082D9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802FBF1BF5304A9D88B2CFA81FFC48" ma:contentTypeVersion="13" ma:contentTypeDescription="Create a new document." ma:contentTypeScope="" ma:versionID="677e882288606da059587b39988acd60">
  <xsd:schema xmlns:xsd="http://www.w3.org/2001/XMLSchema" xmlns:xs="http://www.w3.org/2001/XMLSchema" xmlns:p="http://schemas.microsoft.com/office/2006/metadata/properties" xmlns:ns2="b3075018-3763-470f-9fb9-80e6ca682bb2" xmlns:ns3="81f9a142-49cb-4771-aaf8-a007e1cccf6f" targetNamespace="http://schemas.microsoft.com/office/2006/metadata/properties" ma:root="true" ma:fieldsID="cb9ef932ef113a51b1ebee44d33cb753" ns2:_="" ns3:_="">
    <xsd:import namespace="b3075018-3763-470f-9fb9-80e6ca682bb2"/>
    <xsd:import namespace="81f9a142-49cb-4771-aaf8-a007e1cccf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075018-3763-470f-9fb9-80e6ca682b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f9a142-49cb-4771-aaf8-a007e1cccf6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0C85F6-C140-4324-8ECC-3D9F1BBCD0E7}">
  <ds:schemaRefs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purl.org/dc/dcmitype/"/>
    <ds:schemaRef ds:uri="http://www.w3.org/XML/1998/namespace"/>
    <ds:schemaRef ds:uri="4f4bb59b-e534-4932-b0c0-42acebb6a03c"/>
    <ds:schemaRef ds:uri="089f9592-7e33-4019-bf4c-b2657ebe67ef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7C10140-A02F-43FA-A0E6-B094263D25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3075018-3763-470f-9fb9-80e6ca682bb2"/>
    <ds:schemaRef ds:uri="81f9a142-49cb-4771-aaf8-a007e1cccf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7049263-2D1D-41BB-B1EE-0851951BED1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</TotalTime>
  <Words>857</Words>
  <Application>Microsoft Office PowerPoint</Application>
  <PresentationFormat>A4 Paper (210x297 mm)</PresentationFormat>
  <Paragraphs>116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9" baseType="lpstr">
      <vt:lpstr>Arial</vt:lpstr>
      <vt:lpstr>Calibri</vt:lpstr>
      <vt:lpstr>Calibri Light</vt:lpstr>
      <vt:lpstr>Calibri Regular</vt:lpstr>
      <vt:lpstr>Helvetica</vt:lpstr>
      <vt:lpstr>Lato Light</vt:lpstr>
      <vt:lpstr>Lato Regular</vt:lpstr>
      <vt:lpstr>Lucida Grande</vt:lpstr>
      <vt:lpstr>Segoe UI</vt:lpstr>
      <vt:lpstr>Office Theme</vt:lpstr>
      <vt:lpstr>TCC_mono</vt:lpstr>
      <vt:lpstr>1_TCC_mono</vt:lpstr>
      <vt:lpstr>PowerPoint Presentation</vt:lpstr>
      <vt:lpstr>WHAT IS THE CAMBRIDGE CODE (TCC)?</vt:lpstr>
      <vt:lpstr>WHY IS TCC DIFFERENT?</vt:lpstr>
      <vt:lpstr>TCC CAREERS CHARACTERISTICS</vt:lpstr>
      <vt:lpstr>BENEFITS OF USING TCC FOR RECRUITMENT</vt:lpstr>
      <vt:lpstr>SUMMARY OF OUR EXPERIENCE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Barney Rhys Jones</dc:creator>
  <cp:lastModifiedBy>Paul Howarth</cp:lastModifiedBy>
  <cp:revision>26</cp:revision>
  <cp:lastPrinted>2019-04-15T13:56:09Z</cp:lastPrinted>
  <dcterms:created xsi:type="dcterms:W3CDTF">2019-03-21T11:46:27Z</dcterms:created>
  <dcterms:modified xsi:type="dcterms:W3CDTF">2021-11-01T10:33:52Z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2019-02-18T00:00:00Z</vt:filetime>
  </property>
  <property fmtid="{D5CDD505-2E9C-101B-9397-08002B2CF9AE}" pid="3" name="Creator">
    <vt:lpwstr>Acrobat PDFMaker 19 for PowerPoint</vt:lpwstr>
  </property>
  <property fmtid="{D5CDD505-2E9C-101B-9397-08002B2CF9AE}" pid="4" name="LastSaved">
    <vt:filetime>2019-03-21T00:00:00Z</vt:filetime>
  </property>
  <property fmtid="{D5CDD505-2E9C-101B-9397-08002B2CF9AE}" pid="5" name="ContentTypeId">
    <vt:lpwstr>0x0101003E802FBF1BF5304A9D88B2CFA81FFC48</vt:lpwstr>
  </property>
</Properties>
</file>